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61" r:id="rId5"/>
    <p:sldId id="260" r:id="rId6"/>
    <p:sldId id="262" r:id="rId7"/>
    <p:sldId id="265" r:id="rId8"/>
    <p:sldId id="266" r:id="rId9"/>
    <p:sldId id="267" r:id="rId10"/>
    <p:sldId id="268" r:id="rId11"/>
    <p:sldId id="271" r:id="rId12"/>
    <p:sldId id="269" r:id="rId13"/>
    <p:sldId id="258" r:id="rId14"/>
    <p:sldId id="274" r:id="rId15"/>
    <p:sldId id="259" r:id="rId16"/>
    <p:sldId id="273" r:id="rId17"/>
    <p:sldId id="270" r:id="rId18"/>
    <p:sldId id="263" r:id="rId19"/>
    <p:sldId id="26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049D-CAB1-4D92-A7E7-C9D19A1BF58C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6AA1-CC9B-49CB-B2AE-225A4886C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11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049D-CAB1-4D92-A7E7-C9D19A1BF58C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6AA1-CC9B-49CB-B2AE-225A4886C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838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049D-CAB1-4D92-A7E7-C9D19A1BF58C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6AA1-CC9B-49CB-B2AE-225A4886C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776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049D-CAB1-4D92-A7E7-C9D19A1BF58C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6AA1-CC9B-49CB-B2AE-225A4886C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09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049D-CAB1-4D92-A7E7-C9D19A1BF58C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6AA1-CC9B-49CB-B2AE-225A4886C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012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049D-CAB1-4D92-A7E7-C9D19A1BF58C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6AA1-CC9B-49CB-B2AE-225A4886C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34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049D-CAB1-4D92-A7E7-C9D19A1BF58C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6AA1-CC9B-49CB-B2AE-225A4886C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590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049D-CAB1-4D92-A7E7-C9D19A1BF58C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6AA1-CC9B-49CB-B2AE-225A4886C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612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049D-CAB1-4D92-A7E7-C9D19A1BF58C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6AA1-CC9B-49CB-B2AE-225A4886C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30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049D-CAB1-4D92-A7E7-C9D19A1BF58C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6AA1-CC9B-49CB-B2AE-225A4886C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212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049D-CAB1-4D92-A7E7-C9D19A1BF58C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6AA1-CC9B-49CB-B2AE-225A4886C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8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C049D-CAB1-4D92-A7E7-C9D19A1BF58C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76AA1-CC9B-49CB-B2AE-225A4886C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94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3%D0%BB%D0%B8%D0%BA%D0%BE%D0%B3%D0%B5%D0%BD" TargetMode="External"/><Relationship Id="rId13" Type="http://schemas.openxmlformats.org/officeDocument/2006/relationships/hyperlink" Target="https://www.krasotaimedicina.ru/diseases/zabolevanija_neurology/myopathy" TargetMode="External"/><Relationship Id="rId3" Type="http://schemas.openxmlformats.org/officeDocument/2006/relationships/hyperlink" Target="https://ru.wikipedia.org/wiki/%D0%A0%D0%B5%D0%B4%D0%BA%D0%B8%D0%B5_%D0%B7%D0%B0%D0%B1%D0%BE%D0%BB%D0%B5%D0%B2%D0%B0%D0%BD%D0%B8%D1%8F" TargetMode="External"/><Relationship Id="rId7" Type="http://schemas.openxmlformats.org/officeDocument/2006/relationships/hyperlink" Target="https://ru.wikipedia.org/wiki/%D0%9E%D1%80%D0%B3%D0%B0%D0%BD%D0%B8%D0%B7%D0%BC" TargetMode="External"/><Relationship Id="rId12" Type="http://schemas.openxmlformats.org/officeDocument/2006/relationships/hyperlink" Target="https://ru.wikipedia.org/wiki/%D0%93%D0%B5%D0%BD" TargetMode="External"/><Relationship Id="rId2" Type="http://schemas.openxmlformats.org/officeDocument/2006/relationships/hyperlink" Target="https://ru.wikipedia.org/wiki/%D0%93%D0%BB%D0%B8%D0%BA%D0%BE%D0%B3%D0%B5%D0%BD%D0%BE%D0%B7_II_%D1%82%D0%B8%D0%BF%D0%B0" TargetMode="External"/><Relationship Id="rId16" Type="http://schemas.openxmlformats.org/officeDocument/2006/relationships/hyperlink" Target="https://www.krasotaimedicina.ru/diseases/zabolevanija_cardiology/heart_failur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D%D0%B5%D0%B9%D1%80%D0%BE%D0%BD%D1%8B" TargetMode="External"/><Relationship Id="rId11" Type="http://schemas.openxmlformats.org/officeDocument/2006/relationships/hyperlink" Target="https://ru.wikipedia.org/wiki/%D0%90%D0%BB%D1%8C%D1%84%D0%B0-%D0%B3%D0%BB%D1%8E%D0%BA%D0%BE%D0%B7%D0%B8%D0%B4%D0%B0%D0%B7%D0%B0" TargetMode="External"/><Relationship Id="rId5" Type="http://schemas.openxmlformats.org/officeDocument/2006/relationships/hyperlink" Target="https://ru.wikipedia.org/wiki/%D0%90%D1%83%D1%82%D0%BE%D1%81%D0%BE%D0%BC%D0%BD%D0%BE-%D1%80%D0%B5%D1%86%D0%B5%D1%81%D1%81%D0%B8%D0%B2%D0%BD%D1%8B%D0%B9_%D1%82%D0%B8%D0%BF_%D0%BD%D0%B0%D1%81%D0%BB%D0%B5%D0%B4%D0%BE%D0%B2%D0%B0%D0%BD%D0%B8%D1%8F" TargetMode="External"/><Relationship Id="rId15" Type="http://schemas.openxmlformats.org/officeDocument/2006/relationships/hyperlink" Target="https://www.krasotaimedicina.ru/diseases/zabolevanija_cardiology/cardiomyopathy" TargetMode="External"/><Relationship Id="rId10" Type="http://schemas.openxmlformats.org/officeDocument/2006/relationships/hyperlink" Target="https://ru.wikipedia.org/wiki/%D0%A4%D0%B5%D1%80%D0%BC%D0%B5%D0%BD%D1%82" TargetMode="External"/><Relationship Id="rId4" Type="http://schemas.openxmlformats.org/officeDocument/2006/relationships/hyperlink" Target="https://ru.wikipedia.org/wiki/%D0%9D%D0%B0%D1%81%D0%BB%D0%B5%D0%B4%D1%81%D1%82%D0%B2%D0%B5%D0%BD%D0%BD%D0%BE%D0%B5_%D0%B7%D0%B0%D0%B1%D0%BE%D0%BB%D0%B5%D0%B2%D0%B0%D0%BD%D0%B8%D0%B5" TargetMode="External"/><Relationship Id="rId9" Type="http://schemas.openxmlformats.org/officeDocument/2006/relationships/hyperlink" Target="https://ru.wikipedia.org/wiki/%D0%9B%D0%B8%D0%B7%D0%BE%D1%81%D0%BE%D0%BC%D0%B0" TargetMode="External"/><Relationship Id="rId14" Type="http://schemas.openxmlformats.org/officeDocument/2006/relationships/hyperlink" Target="https://www.krasotaimedicina.ru/diseases/zabolevanija_gastroenterologia/hepatomegaly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1%D0%B8%D0%BE%D0%BF%D1%81%D0%B8%D1%8F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2%D0%B0%D0%BA%D1%83%D0%BE%D0%BB%D0%B8" TargetMode="External"/><Relationship Id="rId5" Type="http://schemas.openxmlformats.org/officeDocument/2006/relationships/hyperlink" Target="https://ru.wikipedia.org/wiki/%D0%9C%D0%B8%D0%BA%D1%80%D0%BE%D0%BF%D1%80%D0%B5%D0%BF%D0%B0%D1%80%D0%B0%D1%82" TargetMode="External"/><Relationship Id="rId4" Type="http://schemas.openxmlformats.org/officeDocument/2006/relationships/hyperlink" Target="https://ru.wikipedia.org/wiki/%D0%9C%D1%8B%D1%88%D1%86%D0%B0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1%D1%83%D0%BC%D0%B0%D0%B3%D0%B0_%D1%81%D0%B0%D0%BD%D0%B8%D1%82%D0%B0%D1%80%D0%BD%D0%BE-%D0%B3%D0%B8%D0%B3%D0%B8%D0%B5%D0%BD%D0%B8%D1%87%D0%B5%D1%81%D0%BA%D0%BE%D0%B3%D0%BE_%D0%BD%D0%B0%D0%B7%D0%BD%D0%B0%D1%87%D0%B5%D0%BD%D0%B8%D1%8F" TargetMode="External"/><Relationship Id="rId3" Type="http://schemas.openxmlformats.org/officeDocument/2006/relationships/hyperlink" Target="https://ru.wikipedia.org/wiki/%D0%9C%D0%B8%D0%BA%D1%80%D0%BE%D1%84%D0%BE%D1%82%D0%BE%D0%B3%D1%80%D0%B0%D1%84%D0%B8%D1%8F" TargetMode="External"/><Relationship Id="rId7" Type="http://schemas.openxmlformats.org/officeDocument/2006/relationships/hyperlink" Target="https://ru.wikipedia.org/wiki/%D0%9C%D0%B0%D0%BA%D1%80%D0%BE%D1%84%D0%B0%D0%B3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6%D0%B8%D1%82%D0%BE%D0%BF%D0%BB%D0%B0%D0%B7%D0%BC%D0%B0" TargetMode="External"/><Relationship Id="rId5" Type="http://schemas.openxmlformats.org/officeDocument/2006/relationships/hyperlink" Target="https://ru.wikipedia.org/wiki/%D0%91%D0%BE%D0%BB%D0%B5%D0%B7%D0%BD%D1%8C_%D0%93%D0%BE%D1%88%D0%B5" TargetMode="External"/><Relationship Id="rId4" Type="http://schemas.openxmlformats.org/officeDocument/2006/relationships/hyperlink" Target="https://ru.wikipedia.org/wiki/%D0%9A%D0%BE%D1%81%D1%82%D0%BD%D1%8B%D0%B9_%D0%BC%D0%BE%D0%B7%D0%B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B%D0%B8%D0%B7%D0%BE%D1%81%D0%BE%D0%BC%D1%8B" TargetMode="External"/><Relationship Id="rId13" Type="http://schemas.openxmlformats.org/officeDocument/2006/relationships/hyperlink" Target="https://ru.wikipedia.org/wiki/%D0%A1%D0%B8%D0%BC%D0%BF%D1%82%D0%BE%D0%BC%D0%BE%D0%BA%D0%BE%D0%BC%D0%BF%D0%BB%D0%B5%D0%BA%D1%81" TargetMode="External"/><Relationship Id="rId3" Type="http://schemas.openxmlformats.org/officeDocument/2006/relationships/hyperlink" Target="https://ru.wikipedia.org/wiki/%D0%91%D0%BE%D0%BB%D0%B5%D0%B7%D0%BD%D1%8C_%D0%93%D0%BE%D1%88%D0%B5" TargetMode="External"/><Relationship Id="rId7" Type="http://schemas.openxmlformats.org/officeDocument/2006/relationships/hyperlink" Target="https://ru.wikipedia.org/wiki/%D0%94%D1%8E%D0%B2,_%D0%9A%D1%80%D0%B8%D1%81%D1%82%D0%B8%D0%B0%D0%BD_%D0%B4%D0%B5" TargetMode="External"/><Relationship Id="rId12" Type="http://schemas.openxmlformats.org/officeDocument/2006/relationships/hyperlink" Target="https://ru.wikipedia.org/wiki/%D0%90%D0%BD%D0%B3%D0%BB%D0%B8%D0%B9%D1%81%D0%BA%D0%B8%D0%B9_%D1%8F%D0%B7%D1%8B%D0%BA" TargetMode="External"/><Relationship Id="rId17" Type="http://schemas.openxmlformats.org/officeDocument/2006/relationships/hyperlink" Target="https://ru.wikipedia.org/wiki/%D0%A4%D0%B5%D1%80%D0%BC%D0%B5%D0%BD%D1%82" TargetMode="External"/><Relationship Id="rId2" Type="http://schemas.openxmlformats.org/officeDocument/2006/relationships/hyperlink" Target="https://ru.wikipedia.org/wiki/%D0%91%D0%BE%D0%BB%D0%B5%D0%B7%D0%BD%D1%8C_%D0%A2%D0%B5%D1%8F_%E2%80%94_%D0%A1%D0%B0%D0%BA%D1%81%D0%B0" TargetMode="External"/><Relationship Id="rId16" Type="http://schemas.openxmlformats.org/officeDocument/2006/relationships/hyperlink" Target="https://ru.wikipedia.org/wiki/%D0%9C%D1%83%D0%BA%D0%BE%D0%BF%D0%BE%D0%BB%D0%B8%D1%81%D0%B0%D1%85%D0%B0%D1%80%D0%B8%D0%B4%D0%BE%D0%B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1%D0%BE%D0%BB%D0%B5%D0%B7%D0%BD%D1%8C_%D0%9F%D0%BE%D0%BC%D0%BF%D0%B5" TargetMode="External"/><Relationship Id="rId11" Type="http://schemas.openxmlformats.org/officeDocument/2006/relationships/hyperlink" Target="https://ru.wikipedia.org/wiki/%D0%A5%D1%8D%D1%80%D1%81,_%D0%93%D0%B5%D0%BD%D1%80%D0%B8" TargetMode="External"/><Relationship Id="rId5" Type="http://schemas.openxmlformats.org/officeDocument/2006/relationships/hyperlink" Target="https://ru.wikipedia.org/wiki/%D0%93%D0%BB%D0%B8%D0%BA%D0%BE%D0%B3%D0%B5%D0%BD%D0%BE%D0%B7" TargetMode="External"/><Relationship Id="rId15" Type="http://schemas.openxmlformats.org/officeDocument/2006/relationships/hyperlink" Target="https://ru.wikipedia.org/wiki/%D0%90%D0%BB%D1%8C%D1%84%D0%B0-%D0%B3%D0%BB%D1%8E%D0%BA%D0%BE%D0%B7%D0%B8%D0%B4%D0%B0%D0%B7%D0%B0" TargetMode="External"/><Relationship Id="rId10" Type="http://schemas.openxmlformats.org/officeDocument/2006/relationships/hyperlink" Target="https://ru.wikipedia.org/wiki/%D0%9D%D0%B0%D1%81%D0%BB%D0%B5%D0%B4%D1%81%D1%82%D0%B2%D0%B5%D0%BD%D0%BD%D1%8B%D0%B5_%D0%B7%D0%B0%D0%B1%D0%BE%D0%BB%D0%B5%D0%B2%D0%B0%D0%BD%D0%B8%D1%8F" TargetMode="External"/><Relationship Id="rId4" Type="http://schemas.openxmlformats.org/officeDocument/2006/relationships/hyperlink" Target="https://ru.wikipedia.org/wiki/%D0%9F%D0%BE%D0%BC%D0%BF%D0%B5,_%D0%98%D0%BE%D0%B0%D0%BD%D0%BD_%D0%9A%D0%B0%D1%81%D1%81%D0%B8%D0%B0%D0%BD%D1%83%D1%81" TargetMode="External"/><Relationship Id="rId9" Type="http://schemas.openxmlformats.org/officeDocument/2006/relationships/hyperlink" Target="https://ru.wikipedia.org/wiki/%D0%9E%D1%80%D0%B3%D0%B0%D0%BD%D0%BE%D0%B8%D0%B4%D1%8B" TargetMode="External"/><Relationship Id="rId14" Type="http://schemas.openxmlformats.org/officeDocument/2006/relationships/hyperlink" Target="https://ru.wikipedia.org/wiki/%D0%94%D0%B5%D1%84%D0%B8%D1%86%D0%B8%D1%82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3%D0%BB%D0%B8%D0%BA%D0%BE%D0%B3%D0%B5%D0%BD" TargetMode="External"/><Relationship Id="rId13" Type="http://schemas.openxmlformats.org/officeDocument/2006/relationships/hyperlink" Target="https://ru.wikipedia.org/wiki/%D0%9C%D0%B0%D0%BA%D1%80%D0%BE%D0%BC%D0%BE%D0%BB%D0%B5%D0%BA%D1%83%D0%BB%D0%B0" TargetMode="External"/><Relationship Id="rId18" Type="http://schemas.openxmlformats.org/officeDocument/2006/relationships/hyperlink" Target="https://ru.wikipedia.org/wiki/%D0%93%D0%BB%D0%B8%D0%BA%D0%BE%D0%BF%D1%80%D0%BE%D1%82%D0%B5%D0%B8%D0%BD%D1%8B" TargetMode="External"/><Relationship Id="rId3" Type="http://schemas.openxmlformats.org/officeDocument/2006/relationships/hyperlink" Target="https://ru.wikipedia.org/wiki/%D0%A0%D0%B5%D0%B4%D0%BA%D0%B8%D0%B5_%D0%B7%D0%B0%D0%B1%D0%BE%D0%BB%D0%B5%D0%B2%D0%B0%D0%BD%D0%B8%D1%8F" TargetMode="External"/><Relationship Id="rId7" Type="http://schemas.openxmlformats.org/officeDocument/2006/relationships/hyperlink" Target="https://ru.wikipedia.org/wiki/%D0%9A%D0%BB%D0%B5%D1%82%D0%BA%D0%B0" TargetMode="External"/><Relationship Id="rId12" Type="http://schemas.openxmlformats.org/officeDocument/2006/relationships/hyperlink" Target="https://ru.wikipedia.org/wiki/%D0%A4%D0%B5%D1%80%D0%BC%D0%B5%D0%BD%D1%82%D1%8B" TargetMode="External"/><Relationship Id="rId17" Type="http://schemas.openxmlformats.org/officeDocument/2006/relationships/hyperlink" Target="https://ru.wikipedia.org/wiki/%D0%93%D0%BB%D0%B8%D0%BA%D0%BE%D0%B3%D0%B5%D0%BD%D0%BE%D0%B7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6" Type="http://schemas.openxmlformats.org/officeDocument/2006/relationships/hyperlink" Target="https://ru.wikipedia.org/wiki/%D0%9C%D1%83%D0%BA%D0%BE%D0%BB%D0%B8%D0%BF%D0%B8%D0%B4%D0%BE%D0%B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E%D1%80%D0%B3%D0%B0%D0%BD%D0%BE%D0%B8%D0%B4%D1%8B" TargetMode="External"/><Relationship Id="rId11" Type="http://schemas.openxmlformats.org/officeDocument/2006/relationships/hyperlink" Target="https://ru.wikipedia.org/wiki/%D0%94%D0%B5%D1%84%D0%B8%D1%86%D0%B8%D1%82" TargetMode="External"/><Relationship Id="rId5" Type="http://schemas.openxmlformats.org/officeDocument/2006/relationships/hyperlink" Target="https://ru.wikipedia.org/wiki/%D0%9B%D0%B8%D0%B7%D0%BE%D1%81%D0%BE%D0%BC%D0%B0" TargetMode="External"/><Relationship Id="rId15" Type="http://schemas.openxmlformats.org/officeDocument/2006/relationships/hyperlink" Target="https://ru.wikipedia.org/wiki/%D0%9C%D1%83%D0%BA%D0%BE%D0%BF%D0%BE%D0%BB%D0%B8%D1%81%D0%B0%D1%85%D0%B0%D1%80%D0%B8%D0%B4%D0%BE%D0%B7" TargetMode="External"/><Relationship Id="rId10" Type="http://schemas.openxmlformats.org/officeDocument/2006/relationships/hyperlink" Target="https://ru.wikipedia.org/wiki/%D0%93%D0%BB%D0%B8%D0%BA%D0%BE%D0%BF%D1%80%D0%BE%D1%82%D0%B5%D0%B8%D0%BD" TargetMode="External"/><Relationship Id="rId4" Type="http://schemas.openxmlformats.org/officeDocument/2006/relationships/hyperlink" Target="https://ru.wikipedia.org/wiki/%D0%9D%D0%B0%D1%81%D0%BB%D0%B5%D0%B4%D1%81%D1%82%D0%B2%D0%B5%D0%BD%D0%BD%D1%8B%D0%B5_%D0%B7%D0%B0%D0%B1%D0%BE%D0%BB%D0%B5%D0%B2%D0%B0%D0%BD%D0%B8%D1%8F" TargetMode="External"/><Relationship Id="rId9" Type="http://schemas.openxmlformats.org/officeDocument/2006/relationships/hyperlink" Target="https://ru.wikipedia.org/wiki/%D0%93%D0%BB%D0%B8%D0%BA%D0%BE%D0%B7%D0%B0%D0%BC%D0%B8%D0%BD%D0%BE%D0%B3%D0%BB%D0%B8%D0%BA%D0%B0%D0%BD" TargetMode="External"/><Relationship Id="rId14" Type="http://schemas.openxmlformats.org/officeDocument/2006/relationships/hyperlink" Target="https://ru.wikipedia.org/wiki/%D0%A1%D1%83%D0%B1%D1%81%D1%82%D1%80%D0%B0%D1%82_(%D0%B1%D0%B8%D0%BE%D1%85%D0%B8%D0%BC%D0%B8%D1%8F)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E%D0%B1%D0%BE%D0%BB%D0%BE%D1%87%D0%BA%D0%B8_%D0%BC%D0%BE%D0%B7%D0%B3%D0%B0" TargetMode="External"/><Relationship Id="rId13" Type="http://schemas.openxmlformats.org/officeDocument/2006/relationships/hyperlink" Target="https://ru.wikipedia.org/wiki/%D0%90%D0%BD%D0%B3%D0%BB%D0%B8%D0%B9%D1%81%D0%BA%D0%B8%D0%B9_%D1%8F%D0%B7%D1%8B%D0%BA" TargetMode="External"/><Relationship Id="rId18" Type="http://schemas.openxmlformats.org/officeDocument/2006/relationships/hyperlink" Target="https://ru.wikipedia.org/w/index.php?title=%D0%A1%D0%B0%D0%BA%D1%81,_%D0%91%D0%B5%D1%80%D0%BD%D0%B0%D1%80%D0%B4&amp;action=edit&amp;redlink=1" TargetMode="External"/><Relationship Id="rId3" Type="http://schemas.openxmlformats.org/officeDocument/2006/relationships/hyperlink" Target="https://ru.wikipedia.org/wiki/%D0%A0%D0%B5%D0%B4%D0%BA%D0%B8%D0%B5_%D0%B7%D0%B0%D0%B1%D0%BE%D0%BB%D0%B5%D0%B2%D0%B0%D0%BD%D0%B8%D1%8F" TargetMode="External"/><Relationship Id="rId7" Type="http://schemas.openxmlformats.org/officeDocument/2006/relationships/hyperlink" Target="https://ru.wikipedia.org/wiki/%D0%93%D0%BE%D0%BB%D0%BE%D0%B2%D0%BD%D0%BE%D0%B9_%D0%BC%D0%BE%D0%B7%D0%B3" TargetMode="External"/><Relationship Id="rId12" Type="http://schemas.openxmlformats.org/officeDocument/2006/relationships/hyperlink" Target="https://ru.wikipedia.org/w/index.php?title=%D0%A2%D0%B5%D0%B9,_%D0%A3%D0%BE%D1%80%D1%80%D0%B5%D0%BD&amp;action=edit&amp;redlink=1" TargetMode="External"/><Relationship Id="rId17" Type="http://schemas.openxmlformats.org/officeDocument/2006/relationships/hyperlink" Target="https://ru.wikipedia.org/wiki/%D0%9D%D0%B5%D0%B2%D1%80%D0%BE%D0%BB%D0%BE%D0%B3" TargetMode="External"/><Relationship Id="rId2" Type="http://schemas.openxmlformats.org/officeDocument/2006/relationships/hyperlink" Target="https://ru.wikipedia.org/wiki/%D0%98%D0%B4%D0%B8%D0%BE%D1%82%D0%B8%D1%8F" TargetMode="External"/><Relationship Id="rId16" Type="http://schemas.openxmlformats.org/officeDocument/2006/relationships/hyperlink" Target="https://ru.wikipedia.org/wiki/%D0%A1%D0%A8%D0%90" TargetMode="External"/><Relationship Id="rId20" Type="http://schemas.openxmlformats.org/officeDocument/2006/relationships/hyperlink" Target="https://ru.wikipedia.org/wiki/194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1%D0%BF%D0%B8%D0%BD%D0%BD%D0%BE%D0%B9_%D0%BC%D0%BE%D0%B7%D0%B3" TargetMode="External"/><Relationship Id="rId11" Type="http://schemas.openxmlformats.org/officeDocument/2006/relationships/hyperlink" Target="https://ru.wikipedia.org/wiki/%D0%9E%D1%84%D1%82%D0%B0%D0%BB%D1%8C%D0%BC%D0%BE%D0%BB%D0%BE%D0%B3%D0%B8%D1%8F" TargetMode="External"/><Relationship Id="rId5" Type="http://schemas.openxmlformats.org/officeDocument/2006/relationships/hyperlink" Target="https://ru.wikipedia.org/wiki/%D0%A6%D0%B5%D0%BD%D1%82%D1%80%D0%B0%D0%BB%D1%8C%D0%BD%D0%B0%D1%8F_%D0%BD%D0%B5%D1%80%D0%B2%D0%BD%D0%B0%D1%8F_%D1%81%D0%B8%D1%81%D1%82%D0%B5%D0%BC%D0%B0" TargetMode="External"/><Relationship Id="rId15" Type="http://schemas.openxmlformats.org/officeDocument/2006/relationships/hyperlink" Target="https://ru.wikipedia.org/wiki/1928" TargetMode="External"/><Relationship Id="rId10" Type="http://schemas.openxmlformats.org/officeDocument/2006/relationships/hyperlink" Target="https://ru.wikipedia.org/wiki/%D0%92%D0%B5%D0%BB%D0%B8%D0%BA%D0%BE%D0%B1%D1%80%D0%B8%D1%82%D0%B0%D0%BD%D0%B8%D1%8F" TargetMode="External"/><Relationship Id="rId19" Type="http://schemas.openxmlformats.org/officeDocument/2006/relationships/hyperlink" Target="https://ru.wikipedia.org/wiki/1858" TargetMode="External"/><Relationship Id="rId4" Type="http://schemas.openxmlformats.org/officeDocument/2006/relationships/hyperlink" Target="https://ru.wikipedia.org/wiki/%D0%90%D1%83%D1%82%D0%BE%D1%81%D0%BE%D0%BC%D0%BD%D0%BE-%D1%80%D0%B5%D1%86%D0%B5%D1%81%D1%81%D0%B8%D0%B2%D0%BD%D1%8B%D0%B9_%D1%82%D0%B8%D0%BF_%D0%BD%D0%B0%D1%81%D0%BB%D0%B5%D0%B4%D0%BE%D0%B2%D0%B0%D0%BD%D0%B8%D1%8F" TargetMode="External"/><Relationship Id="rId9" Type="http://schemas.openxmlformats.org/officeDocument/2006/relationships/hyperlink" Target="https://ru.wikipedia.org/wiki/%D0%9B%D0%B8%D0%B7%D0%BE%D1%81%D0%BE%D0%BC%D0%BD%D1%8B%D0%B5_%D0%B1%D0%BE%D0%BB%D0%B5%D0%B7%D0%BD%D0%B8_%D0%BD%D0%B0%D0%BA%D0%BE%D0%BF%D0%BB%D0%B5%D0%BD%D0%B8%D1%8F" TargetMode="External"/><Relationship Id="rId14" Type="http://schemas.openxmlformats.org/officeDocument/2006/relationships/hyperlink" Target="https://ru.wikipedia.org/wiki/184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790107"/>
            <a:ext cx="4572000" cy="12777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Лекция 8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Тема: « Патология лизосом.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Лизосомные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болезни»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20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9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74"/>
            <a:ext cx="9144000" cy="668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0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&quot;картинка болезнь Тея-Сакс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Картинки по запросу &quot;картинка болезнь Тея-Сакса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48" y="1091184"/>
            <a:ext cx="6242304" cy="467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9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8887" y="199176"/>
            <a:ext cx="8419723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Боле́знь</a:t>
            </a:r>
            <a:r>
              <a:rPr lang="ru-RU" b="1" dirty="0" smtClean="0"/>
              <a:t> </a:t>
            </a:r>
            <a:r>
              <a:rPr lang="ru-RU" b="1" dirty="0" err="1"/>
              <a:t>По́мпе</a:t>
            </a:r>
            <a:r>
              <a:rPr lang="ru-RU" dirty="0"/>
              <a:t> (</a:t>
            </a:r>
            <a:r>
              <a:rPr lang="ru-RU" i="1" dirty="0" err="1"/>
              <a:t>генерализо́ванный</a:t>
            </a:r>
            <a:r>
              <a:rPr lang="ru-RU" i="1" dirty="0"/>
              <a:t> </a:t>
            </a:r>
            <a:r>
              <a:rPr lang="ru-RU" i="1" dirty="0" err="1"/>
              <a:t>гликогено́з</a:t>
            </a:r>
            <a:r>
              <a:rPr lang="ru-RU" dirty="0"/>
              <a:t>, </a:t>
            </a:r>
            <a:r>
              <a:rPr lang="ru-RU" i="1" dirty="0" err="1">
                <a:hlinkClick r:id="rId2" tooltip="Гликогеноз II типа"/>
              </a:rPr>
              <a:t>гликогеноз</a:t>
            </a:r>
            <a:r>
              <a:rPr lang="ru-RU" i="1" dirty="0">
                <a:hlinkClick r:id="rId2" tooltip="Гликогеноз II типа"/>
              </a:rPr>
              <a:t> II типа</a:t>
            </a:r>
            <a:r>
              <a:rPr lang="ru-RU" dirty="0"/>
              <a:t>) — </a:t>
            </a:r>
            <a:r>
              <a:rPr lang="ru-RU" dirty="0">
                <a:hlinkClick r:id="rId3" tooltip="Редкие заболевания"/>
              </a:rPr>
              <a:t>редкое</a:t>
            </a:r>
            <a:r>
              <a:rPr lang="ru-RU" dirty="0"/>
              <a:t> </a:t>
            </a:r>
            <a:r>
              <a:rPr lang="ru-RU" dirty="0">
                <a:hlinkClick r:id="rId4" tooltip="Наследственное заболевание"/>
              </a:rPr>
              <a:t>наследственное заболевание</a:t>
            </a:r>
            <a:r>
              <a:rPr lang="ru-RU" dirty="0"/>
              <a:t> с </a:t>
            </a:r>
            <a:r>
              <a:rPr lang="ru-RU" dirty="0">
                <a:hlinkClick r:id="rId5" tooltip="Аутосомно-рецессивный тип наследования"/>
              </a:rPr>
              <a:t>аутосомно-рецессивным</a:t>
            </a:r>
            <a:r>
              <a:rPr lang="ru-RU" dirty="0"/>
              <a:t> механизмом </a:t>
            </a:r>
            <a:r>
              <a:rPr lang="ru-RU" dirty="0" smtClean="0"/>
              <a:t>наследования, </a:t>
            </a:r>
            <a:r>
              <a:rPr lang="ru-RU" dirty="0"/>
              <a:t>связанное с повреждением </a:t>
            </a:r>
            <a:r>
              <a:rPr lang="ru-RU" u="sng" dirty="0">
                <a:solidFill>
                  <a:srgbClr val="0070C0"/>
                </a:solidFill>
              </a:rPr>
              <a:t>мышечных и </a:t>
            </a:r>
            <a:r>
              <a:rPr lang="ru-RU" u="sng" dirty="0">
                <a:solidFill>
                  <a:srgbClr val="0070C0"/>
                </a:solidFill>
                <a:hlinkClick r:id="rId6" tooltip="Нейроны"/>
              </a:rPr>
              <a:t>нервных клеток</a:t>
            </a:r>
            <a:r>
              <a:rPr lang="ru-RU" u="sng" dirty="0">
                <a:solidFill>
                  <a:srgbClr val="0070C0"/>
                </a:solidFill>
              </a:rPr>
              <a:t> </a:t>
            </a:r>
            <a:r>
              <a:rPr lang="ru-RU" dirty="0"/>
              <a:t>по всему </a:t>
            </a:r>
            <a:r>
              <a:rPr lang="ru-RU" dirty="0">
                <a:hlinkClick r:id="rId7" tooltip="Организм"/>
              </a:rPr>
              <a:t>организму</a:t>
            </a:r>
            <a:r>
              <a:rPr lang="ru-RU" dirty="0"/>
              <a:t>. Клиническая картина данной патологии обусловлена накоплением </a:t>
            </a:r>
            <a:r>
              <a:rPr lang="ru-RU" dirty="0">
                <a:hlinkClick r:id="rId8" tooltip="Гликоген"/>
              </a:rPr>
              <a:t>гликогена</a:t>
            </a:r>
            <a:r>
              <a:rPr lang="ru-RU" dirty="0"/>
              <a:t> в </a:t>
            </a:r>
            <a:r>
              <a:rPr lang="ru-RU" dirty="0">
                <a:hlinkClick r:id="rId9" tooltip="Лизосома"/>
              </a:rPr>
              <a:t>лизосомах</a:t>
            </a:r>
            <a:r>
              <a:rPr lang="ru-RU" dirty="0"/>
              <a:t>, вызванным недостаточностью </a:t>
            </a:r>
            <a:r>
              <a:rPr lang="ru-RU" dirty="0" err="1"/>
              <a:t>лизосомного</a:t>
            </a:r>
            <a:r>
              <a:rPr lang="ru-RU" dirty="0"/>
              <a:t> </a:t>
            </a:r>
            <a:r>
              <a:rPr lang="ru-RU" dirty="0">
                <a:hlinkClick r:id="rId10" tooltip="Фермент"/>
              </a:rPr>
              <a:t>фермента</a:t>
            </a:r>
            <a:r>
              <a:rPr lang="ru-RU" dirty="0"/>
              <a:t> — кислой </a:t>
            </a:r>
            <a:r>
              <a:rPr lang="ru-RU" dirty="0">
                <a:hlinkClick r:id="rId11" tooltip="Альфа-глюкозидаза"/>
              </a:rPr>
              <a:t>α-1,4-глюкозидазы</a:t>
            </a:r>
            <a:r>
              <a:rPr lang="ru-RU" dirty="0"/>
              <a:t>. Различают быстро прогрессирующую (классическую) и медленно прогрессирующую формы болезни Помпе. Несмотря на широкий спектр клинических проявлений </a:t>
            </a:r>
            <a:r>
              <a:rPr lang="ru-RU" dirty="0" err="1"/>
              <a:t>гликогеноза</a:t>
            </a:r>
            <a:r>
              <a:rPr lang="ru-RU" dirty="0"/>
              <a:t> II типа, в основе всех форм болезни лежит дефицит одного фермента, кодируемого </a:t>
            </a:r>
            <a:r>
              <a:rPr lang="ru-RU" dirty="0">
                <a:hlinkClick r:id="rId12" tooltip="Ген"/>
              </a:rPr>
              <a:t>геном</a:t>
            </a:r>
            <a:r>
              <a:rPr lang="ru-RU" dirty="0"/>
              <a:t> </a:t>
            </a:r>
            <a:r>
              <a:rPr lang="ru-RU" i="1" dirty="0"/>
              <a:t>GAA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b="1" dirty="0">
                <a:solidFill>
                  <a:srgbClr val="FF0000"/>
                </a:solidFill>
              </a:rPr>
              <a:t>Классификация болезни Помпе</a:t>
            </a:r>
          </a:p>
          <a:p>
            <a:r>
              <a:rPr lang="ru-RU" b="1" dirty="0" smtClean="0"/>
              <a:t>Ранняя </a:t>
            </a:r>
            <a:r>
              <a:rPr lang="ru-RU" b="1" dirty="0"/>
              <a:t>инфантильная форма</a:t>
            </a:r>
            <a:r>
              <a:rPr lang="ru-RU" dirty="0"/>
              <a:t> – такая разновидность болезни Помпе считается наиболее тяжелой. Выявляется еще на первых месяцах жизни, симптомы </a:t>
            </a:r>
            <a:r>
              <a:rPr lang="ru-RU" dirty="0">
                <a:hlinkClick r:id="rId13"/>
              </a:rPr>
              <a:t>миопатии</a:t>
            </a:r>
            <a:r>
              <a:rPr lang="ru-RU" dirty="0"/>
              <a:t>, поражения печени (</a:t>
            </a:r>
            <a:r>
              <a:rPr lang="ru-RU" dirty="0" err="1">
                <a:hlinkClick r:id="rId14"/>
              </a:rPr>
              <a:t>гепатомегалия</a:t>
            </a:r>
            <a:r>
              <a:rPr lang="ru-RU" dirty="0"/>
              <a:t>) и сердца (</a:t>
            </a:r>
            <a:r>
              <a:rPr lang="ru-RU" dirty="0" err="1">
                <a:hlinkClick r:id="rId15"/>
              </a:rPr>
              <a:t>кардиомиопатия</a:t>
            </a:r>
            <a:r>
              <a:rPr lang="ru-RU" dirty="0"/>
              <a:t>) достаточно быстро прогрессируют. </a:t>
            </a:r>
            <a:r>
              <a:rPr lang="ru-RU" b="1" dirty="0" smtClean="0"/>
              <a:t>Поздняя </a:t>
            </a:r>
            <a:r>
              <a:rPr lang="ru-RU" b="1" dirty="0"/>
              <a:t>инфантильная форма</a:t>
            </a:r>
            <a:r>
              <a:rPr lang="ru-RU" dirty="0"/>
              <a:t> – первые симптомы возникают в возрасте 1-3 года, скорость их прогрессирования также намного медленнее. При данном типе болезни Помпе наиболее выражены поражения миокарда, смерть наступает к подростковому возрасту от </a:t>
            </a:r>
            <a:r>
              <a:rPr lang="ru-RU" dirty="0">
                <a:hlinkClick r:id="rId16"/>
              </a:rPr>
              <a:t>сердечной недостаточности</a:t>
            </a:r>
            <a:r>
              <a:rPr lang="ru-RU" dirty="0"/>
              <a:t>. </a:t>
            </a:r>
            <a:r>
              <a:rPr lang="ru-RU" b="1" dirty="0" smtClean="0"/>
              <a:t>Ювенильная </a:t>
            </a:r>
            <a:r>
              <a:rPr lang="ru-RU" b="1" dirty="0"/>
              <a:t>форма болезни Помпе</a:t>
            </a:r>
            <a:r>
              <a:rPr lang="ru-RU" dirty="0"/>
              <a:t> развивается в возрасте 6-10 лет. Так же, как и в предыдущем варианте, основным органом-мишенью болезни становится </a:t>
            </a:r>
            <a:r>
              <a:rPr lang="ru-RU" dirty="0" smtClean="0"/>
              <a:t>сердце. </a:t>
            </a:r>
            <a:r>
              <a:rPr lang="ru-RU" b="1" dirty="0" smtClean="0"/>
              <a:t>Взрослая </a:t>
            </a:r>
            <a:r>
              <a:rPr lang="ru-RU" b="1" dirty="0"/>
              <a:t>форма болезни Помпе</a:t>
            </a:r>
            <a:r>
              <a:rPr lang="ru-RU" dirty="0"/>
              <a:t> – манифестация симптомов происходит в 20-40 лет. Ведущим симптомом является медленно прогрессирующая миопатия, поражения печени практически никогда не регистрируются, в некоторых случаях возможны незначительные нарушения миокарда. </a:t>
            </a:r>
          </a:p>
        </p:txBody>
      </p:sp>
    </p:spTree>
    <p:extLst>
      <p:ext uri="{BB962C8B-B14F-4D97-AF65-F5344CB8AC3E}">
        <p14:creationId xmlns:p14="http://schemas.microsoft.com/office/powerpoint/2010/main" val="198758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3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36" y="434320"/>
            <a:ext cx="5124261" cy="37991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93411" y="4481465"/>
            <a:ext cx="50608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3" tooltip="Биопсия"/>
              </a:rPr>
              <a:t>Биопсия</a:t>
            </a:r>
            <a:r>
              <a:rPr lang="ru-RU" dirty="0"/>
              <a:t> </a:t>
            </a:r>
            <a:r>
              <a:rPr lang="ru-RU" dirty="0">
                <a:hlinkClick r:id="rId4" tooltip="Мышца"/>
              </a:rPr>
              <a:t>мышечной ткани</a:t>
            </a:r>
            <a:r>
              <a:rPr lang="ru-RU" dirty="0"/>
              <a:t>: на замороженном </a:t>
            </a:r>
            <a:r>
              <a:rPr lang="ru-RU" dirty="0">
                <a:hlinkClick r:id="rId5" tooltip="Микропрепарат"/>
              </a:rPr>
              <a:t>микропрепарате</a:t>
            </a:r>
            <a:r>
              <a:rPr lang="ru-RU" dirty="0"/>
              <a:t> видны крупные </a:t>
            </a:r>
            <a:r>
              <a:rPr lang="ru-RU" dirty="0">
                <a:hlinkClick r:id="rId6" tooltip="Вакуоли"/>
              </a:rPr>
              <a:t>вакуоли</a:t>
            </a:r>
            <a:r>
              <a:rPr lang="ru-RU" dirty="0"/>
              <a:t>, характерные для болезни Помпе</a:t>
            </a:r>
          </a:p>
        </p:txBody>
      </p:sp>
    </p:spTree>
    <p:extLst>
      <p:ext uri="{BB962C8B-B14F-4D97-AF65-F5344CB8AC3E}">
        <p14:creationId xmlns:p14="http://schemas.microsoft.com/office/powerpoint/2010/main" val="364461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Гликогеноз</a:t>
            </a:r>
            <a:r>
              <a:rPr lang="ru-RU" b="1" dirty="0" smtClean="0"/>
              <a:t> печени при болезни Помпе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223" y="1690688"/>
            <a:ext cx="5547319" cy="415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0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81649" y="860079"/>
            <a:ext cx="2358240" cy="26474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02" y="3605892"/>
            <a:ext cx="4123767" cy="3096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13" y="100728"/>
            <a:ext cx="5490205" cy="380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4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362" y="336550"/>
            <a:ext cx="5363057" cy="40181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7362" y="4499572"/>
            <a:ext cx="7903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Ребенок,1.5 </a:t>
            </a:r>
            <a:r>
              <a:rPr lang="ru-RU" dirty="0" err="1"/>
              <a:t>годика.Страдал</a:t>
            </a:r>
            <a:r>
              <a:rPr lang="ru-RU" dirty="0"/>
              <a:t> болезнью </a:t>
            </a:r>
            <a:r>
              <a:rPr lang="ru-RU" dirty="0" smtClean="0"/>
              <a:t>Гоше,</a:t>
            </a:r>
            <a:r>
              <a:rPr lang="en-US" dirty="0" smtClean="0"/>
              <a:t> </a:t>
            </a:r>
            <a:r>
              <a:rPr lang="ru-RU" dirty="0" smtClean="0"/>
              <a:t>на </a:t>
            </a:r>
            <a:r>
              <a:rPr lang="ru-RU" dirty="0"/>
              <a:t>вскрытии </a:t>
            </a:r>
            <a:r>
              <a:rPr lang="ru-RU" dirty="0" err="1" smtClean="0"/>
              <a:t>сплено-гепатомегалия</a:t>
            </a:r>
            <a:r>
              <a:rPr lang="ru-RU" dirty="0" smtClean="0"/>
              <a:t>. </a:t>
            </a:r>
            <a:r>
              <a:rPr lang="ru-RU" dirty="0" err="1" smtClean="0"/>
              <a:t>Гистологически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b="1" dirty="0"/>
              <a:t>клетки Гоше усеяны по всей паренхиме селезенки.</a:t>
            </a:r>
            <a:r>
              <a:rPr lang="ru-RU" dirty="0"/>
              <a:t> Огромные клетки Гоше с эксцентричным ядром, местами видны по несколько ядер, цитоплазма пенисто-</a:t>
            </a:r>
            <a:r>
              <a:rPr lang="ru-RU" dirty="0" err="1"/>
              <a:t>глыбчатая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374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20" y="344786"/>
            <a:ext cx="5091443" cy="33942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72420" y="4055952"/>
            <a:ext cx="45855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</a:t>
            </a:r>
            <a:r>
              <a:rPr lang="ru-RU" dirty="0">
                <a:hlinkClick r:id="rId3" tooltip="Микрофотография"/>
              </a:rPr>
              <a:t>микрофотографии</a:t>
            </a:r>
            <a:r>
              <a:rPr lang="ru-RU" dirty="0"/>
              <a:t> характерные изменения строения </a:t>
            </a:r>
            <a:r>
              <a:rPr lang="ru-RU" dirty="0">
                <a:hlinkClick r:id="rId4" tooltip="Костный мозг"/>
              </a:rPr>
              <a:t>костного мозга</a:t>
            </a:r>
            <a:r>
              <a:rPr lang="ru-RU" dirty="0"/>
              <a:t> при </a:t>
            </a:r>
            <a:r>
              <a:rPr lang="ru-RU" dirty="0">
                <a:hlinkClick r:id="rId5" tooltip="Болезнь Гоше"/>
              </a:rPr>
              <a:t>болезни Гоше</a:t>
            </a:r>
            <a:r>
              <a:rPr lang="ru-RU" dirty="0"/>
              <a:t> — </a:t>
            </a:r>
            <a:r>
              <a:rPr lang="ru-RU" dirty="0">
                <a:hlinkClick r:id="rId6" tooltip="Цитоплазма"/>
              </a:rPr>
              <a:t>цитоплазма</a:t>
            </a:r>
            <a:r>
              <a:rPr lang="ru-RU" dirty="0"/>
              <a:t> </a:t>
            </a:r>
            <a:r>
              <a:rPr lang="ru-RU" dirty="0">
                <a:hlinkClick r:id="rId7" tooltip="Макрофаг"/>
              </a:rPr>
              <a:t>макрофагов</a:t>
            </a:r>
            <a:r>
              <a:rPr lang="ru-RU" dirty="0"/>
              <a:t> напоминает смятую </a:t>
            </a:r>
            <a:r>
              <a:rPr lang="ru-RU" dirty="0">
                <a:hlinkClick r:id="rId8" tooltip="Бумага санитарно-гигиенического назначения"/>
              </a:rPr>
              <a:t>папиросную бумагу</a:t>
            </a:r>
            <a:r>
              <a:rPr lang="ru-RU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166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9134" y="575451"/>
            <a:ext cx="728803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Лизосома</a:t>
            </a:r>
            <a:r>
              <a:rPr lang="ru-RU" dirty="0" smtClean="0"/>
              <a:t> — клеточный </a:t>
            </a:r>
            <a:r>
              <a:rPr lang="ru-RU" u="sng" dirty="0" smtClean="0"/>
              <a:t>органоид</a:t>
            </a:r>
            <a:r>
              <a:rPr lang="ru-RU" dirty="0" smtClean="0"/>
              <a:t> размером 0,2 — 0,4 мкм, один из видов </a:t>
            </a:r>
            <a:r>
              <a:rPr lang="ru-RU" u="sng" dirty="0" smtClean="0"/>
              <a:t>везикул</a:t>
            </a:r>
            <a:r>
              <a:rPr lang="ru-RU" dirty="0" smtClean="0"/>
              <a:t>. Эти </a:t>
            </a:r>
            <a:r>
              <a:rPr lang="ru-RU" dirty="0" err="1" smtClean="0"/>
              <a:t>одномембранные</a:t>
            </a:r>
            <a:r>
              <a:rPr lang="ru-RU" dirty="0" smtClean="0"/>
              <a:t> органоиды — часть </a:t>
            </a:r>
            <a:r>
              <a:rPr lang="ru-RU" u="sng" dirty="0" err="1" smtClean="0"/>
              <a:t>вакуолярной</a:t>
            </a:r>
            <a:r>
              <a:rPr lang="ru-RU" u="sng" dirty="0" smtClean="0"/>
              <a:t> системы клетки</a:t>
            </a:r>
            <a:r>
              <a:rPr lang="ru-RU" dirty="0" smtClean="0"/>
              <a:t>. </a:t>
            </a:r>
          </a:p>
          <a:p>
            <a:r>
              <a:rPr lang="ru-RU" b="1" dirty="0" smtClean="0"/>
              <a:t>Функциями лизосом являются: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/>
              <a:t>переваривание</a:t>
            </a:r>
            <a:r>
              <a:rPr lang="ru-RU" dirty="0" smtClean="0"/>
              <a:t> захваченных клеткой при </a:t>
            </a:r>
            <a:r>
              <a:rPr lang="ru-RU" dirty="0" err="1" smtClean="0"/>
              <a:t>эндоцитозе</a:t>
            </a:r>
            <a:r>
              <a:rPr lang="ru-RU" dirty="0" smtClean="0"/>
              <a:t> веществ или частиц (бактерий, других клеток)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u="sng" dirty="0" err="1" smtClean="0"/>
              <a:t>аутофагия</a:t>
            </a:r>
            <a:r>
              <a:rPr lang="ru-RU" b="1" dirty="0" smtClean="0"/>
              <a:t> </a:t>
            </a:r>
            <a:r>
              <a:rPr lang="ru-RU" dirty="0" smtClean="0"/>
              <a:t>— уничтожение ненужных клетке структур, например, во время замены старых органоидов новыми, или переваривание белков и других веществ, произведенных внутри самой клетки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u="sng" dirty="0" err="1" smtClean="0"/>
              <a:t>аутолиз</a:t>
            </a:r>
            <a:r>
              <a:rPr lang="ru-RU" dirty="0" smtClean="0"/>
              <a:t> — </a:t>
            </a:r>
            <a:r>
              <a:rPr lang="ru-RU" dirty="0" err="1" smtClean="0"/>
              <a:t>самопереваривание</a:t>
            </a:r>
            <a:r>
              <a:rPr lang="ru-RU" dirty="0" smtClean="0"/>
              <a:t> клетки, приводящее к ее гибели (иногда этот процесс не является патологическим, а сопровождает развитие организма или дифференцировку некоторых специализированных клеток). Пример: При превращении головастика в лягушку, лизосомы, находящиеся в клетках хвоста, переваривают его: хвост исчезает, а образовавшиеся во время этого процесса вещества всасываются и используются другими клетками тела.</a:t>
            </a:r>
          </a:p>
          <a:p>
            <a:r>
              <a:rPr lang="ru-RU" dirty="0" smtClean="0"/>
              <a:t>Иногда из-за неправильной работы лизосом развиваются </a:t>
            </a:r>
            <a:r>
              <a:rPr lang="ru-RU" b="1" dirty="0" smtClean="0"/>
              <a:t>болезни накопления</a:t>
            </a:r>
            <a:r>
              <a:rPr lang="ru-RU" dirty="0" smtClean="0"/>
              <a:t>, при которых ферменты из-за мутаций не работают или работают плохо. Примером болезней накопления может служить </a:t>
            </a:r>
            <a:r>
              <a:rPr lang="ru-RU" dirty="0" err="1" smtClean="0"/>
              <a:t>амавротическая</a:t>
            </a:r>
            <a:r>
              <a:rPr lang="ru-RU" dirty="0" smtClean="0"/>
              <a:t> </a:t>
            </a:r>
            <a:r>
              <a:rPr lang="ru-RU" dirty="0" err="1" smtClean="0"/>
              <a:t>идиотия</a:t>
            </a:r>
            <a:r>
              <a:rPr lang="ru-RU" dirty="0" smtClean="0"/>
              <a:t> при накоплении гликогена.</a:t>
            </a:r>
          </a:p>
        </p:txBody>
      </p:sp>
    </p:spTree>
    <p:extLst>
      <p:ext uri="{BB962C8B-B14F-4D97-AF65-F5344CB8AC3E}">
        <p14:creationId xmlns:p14="http://schemas.microsoft.com/office/powerpoint/2010/main" val="235231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41" y="0"/>
            <a:ext cx="45317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0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924" y="453935"/>
            <a:ext cx="6277752" cy="45731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47525" y="5393102"/>
            <a:ext cx="4834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NewtonC"/>
              </a:rPr>
              <a:t>Фаголизосомы</a:t>
            </a:r>
            <a:r>
              <a:rPr lang="ru-RU" dirty="0">
                <a:latin typeface="NewtonC"/>
              </a:rPr>
              <a:t> в </a:t>
            </a:r>
            <a:r>
              <a:rPr lang="ru-RU" dirty="0" err="1">
                <a:latin typeface="NewtonC"/>
              </a:rPr>
              <a:t>гепатоците</a:t>
            </a:r>
            <a:r>
              <a:rPr lang="ru-RU" dirty="0">
                <a:latin typeface="NewtonC"/>
              </a:rPr>
              <a:t>, </a:t>
            </a:r>
            <a:r>
              <a:rPr lang="ru-RU" dirty="0">
                <a:latin typeface="SymbolSet"/>
              </a:rPr>
              <a:t>×</a:t>
            </a:r>
            <a:r>
              <a:rPr lang="ru-RU" dirty="0">
                <a:latin typeface="NewtonC"/>
              </a:rPr>
              <a:t>18 500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96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069" y="543208"/>
            <a:ext cx="83201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NewtonC"/>
              </a:rPr>
              <a:t>    </a:t>
            </a:r>
            <a:r>
              <a:rPr lang="kk-KZ" dirty="0" smtClean="0">
                <a:latin typeface="NewtonC"/>
              </a:rPr>
              <a:t>Таким образом, л</a:t>
            </a:r>
            <a:r>
              <a:rPr lang="ru-RU" dirty="0" err="1" smtClean="0">
                <a:latin typeface="NewtonC"/>
              </a:rPr>
              <a:t>изосомы</a:t>
            </a:r>
            <a:r>
              <a:rPr lang="ru-RU" dirty="0" smtClean="0">
                <a:latin typeface="NewtonC"/>
              </a:rPr>
              <a:t> </a:t>
            </a:r>
            <a:r>
              <a:rPr lang="ru-RU" dirty="0">
                <a:latin typeface="NewtonC"/>
              </a:rPr>
              <a:t>не только очищают цитоплазму клетки от отработанных </a:t>
            </a:r>
            <a:r>
              <a:rPr lang="ru-RU" dirty="0" smtClean="0">
                <a:latin typeface="NewtonC"/>
              </a:rPr>
              <a:t>продуктов </a:t>
            </a:r>
            <a:r>
              <a:rPr lang="ru-RU" dirty="0">
                <a:latin typeface="NewtonC"/>
              </a:rPr>
              <a:t>метаболизма и посторонних включений (</a:t>
            </a:r>
            <a:r>
              <a:rPr lang="ru-RU" b="1" dirty="0">
                <a:solidFill>
                  <a:srgbClr val="FF0000"/>
                </a:solidFill>
                <a:latin typeface="NewtonC"/>
              </a:rPr>
              <a:t>клеточные мусорщики</a:t>
            </a:r>
            <a:r>
              <a:rPr lang="ru-RU" dirty="0">
                <a:solidFill>
                  <a:srgbClr val="FF0000"/>
                </a:solidFill>
                <a:latin typeface="NewtonC"/>
              </a:rPr>
              <a:t>),</a:t>
            </a:r>
          </a:p>
          <a:p>
            <a:r>
              <a:rPr lang="ru-RU" dirty="0">
                <a:latin typeface="NewtonC"/>
              </a:rPr>
              <a:t>но при определенных условиях разрушают клетку, вызывая ее гибель</a:t>
            </a:r>
            <a:r>
              <a:rPr lang="ru-RU" dirty="0" smtClean="0">
                <a:latin typeface="NewtonC"/>
              </a:rPr>
              <a:t>.</a:t>
            </a:r>
            <a:endParaRPr lang="en-US" dirty="0" smtClean="0">
              <a:latin typeface="NewtonC"/>
            </a:endParaRPr>
          </a:p>
          <a:p>
            <a:r>
              <a:rPr lang="ru-RU" dirty="0" smtClean="0">
                <a:latin typeface="NewtonC"/>
              </a:rPr>
              <a:t> Они</a:t>
            </a:r>
            <a:r>
              <a:rPr lang="en-US" dirty="0" smtClean="0">
                <a:latin typeface="NewtonC"/>
              </a:rPr>
              <a:t> </a:t>
            </a:r>
            <a:r>
              <a:rPr lang="ru-RU" dirty="0" smtClean="0">
                <a:latin typeface="NewtonC"/>
              </a:rPr>
              <a:t>причастны </a:t>
            </a:r>
            <a:r>
              <a:rPr lang="ru-RU" dirty="0">
                <a:latin typeface="NewtonC"/>
              </a:rPr>
              <a:t>к </a:t>
            </a:r>
            <a:r>
              <a:rPr lang="ru-RU" b="1" dirty="0">
                <a:solidFill>
                  <a:srgbClr val="FF0000"/>
                </a:solidFill>
                <a:latin typeface="NewtonC"/>
              </a:rPr>
              <a:t>фагоцитозу и </a:t>
            </a:r>
            <a:r>
              <a:rPr lang="ru-RU" b="1" dirty="0" err="1">
                <a:solidFill>
                  <a:srgbClr val="FF0000"/>
                </a:solidFill>
                <a:latin typeface="NewtonC"/>
              </a:rPr>
              <a:t>аутофагии</a:t>
            </a:r>
            <a:r>
              <a:rPr lang="ru-RU" dirty="0">
                <a:latin typeface="NewtonC"/>
              </a:rPr>
              <a:t>. </a:t>
            </a:r>
            <a:endParaRPr lang="en-US" dirty="0" smtClean="0">
              <a:latin typeface="NewtonC"/>
            </a:endParaRPr>
          </a:p>
          <a:p>
            <a:r>
              <a:rPr lang="ru-RU" dirty="0" smtClean="0">
                <a:latin typeface="NewtonC"/>
              </a:rPr>
              <a:t>Физиологическая </a:t>
            </a:r>
            <a:r>
              <a:rPr lang="ru-RU" dirty="0">
                <a:latin typeface="NewtonC"/>
              </a:rPr>
              <a:t>и </a:t>
            </a:r>
            <a:r>
              <a:rPr lang="ru-RU" dirty="0" smtClean="0">
                <a:latin typeface="NewtonC"/>
              </a:rPr>
              <a:t>патологическая</a:t>
            </a:r>
            <a:r>
              <a:rPr lang="en-US" dirty="0" smtClean="0">
                <a:latin typeface="NewtonC"/>
              </a:rPr>
              <a:t>  </a:t>
            </a:r>
            <a:r>
              <a:rPr lang="ru-RU" dirty="0" smtClean="0">
                <a:latin typeface="NewtonC"/>
              </a:rPr>
              <a:t>активность </a:t>
            </a:r>
            <a:r>
              <a:rPr lang="ru-RU" dirty="0">
                <a:latin typeface="NewtonC"/>
              </a:rPr>
              <a:t>лизосом зависят в основном от двух факторов — </a:t>
            </a:r>
            <a:r>
              <a:rPr lang="ru-RU" b="1" dirty="0" smtClean="0">
                <a:solidFill>
                  <a:srgbClr val="FF0000"/>
                </a:solidFill>
                <a:latin typeface="NewtonC"/>
              </a:rPr>
              <a:t>стабилизации </a:t>
            </a:r>
            <a:r>
              <a:rPr lang="ru-RU" b="1" dirty="0">
                <a:solidFill>
                  <a:srgbClr val="FF0000"/>
                </a:solidFill>
                <a:latin typeface="NewtonC"/>
              </a:rPr>
              <a:t>мембран лизосом и активности их ферментов</a:t>
            </a:r>
            <a:r>
              <a:rPr lang="ru-RU" dirty="0">
                <a:latin typeface="NewtonC"/>
              </a:rPr>
              <a:t>. Повреждения </a:t>
            </a:r>
            <a:r>
              <a:rPr lang="ru-RU" dirty="0" smtClean="0">
                <a:latin typeface="NewtonC"/>
              </a:rPr>
              <a:t>клетки,</a:t>
            </a:r>
            <a:r>
              <a:rPr lang="en-US" dirty="0" smtClean="0">
                <a:latin typeface="NewtonC"/>
              </a:rPr>
              <a:t> </a:t>
            </a:r>
            <a:r>
              <a:rPr lang="ru-RU" dirty="0" smtClean="0">
                <a:latin typeface="NewtonC"/>
              </a:rPr>
              <a:t>к </a:t>
            </a:r>
            <a:r>
              <a:rPr lang="ru-RU" dirty="0">
                <a:latin typeface="NewtonC"/>
              </a:rPr>
              <a:t>которым могут быть причастны лизосомы, возникают либо при </a:t>
            </a:r>
            <a:r>
              <a:rPr lang="ru-RU" dirty="0" smtClean="0">
                <a:latin typeface="NewtonC"/>
              </a:rPr>
              <a:t>повышении </a:t>
            </a:r>
            <a:r>
              <a:rPr lang="ru-RU" dirty="0">
                <a:latin typeface="NewtonC"/>
              </a:rPr>
              <a:t>проницаемости </a:t>
            </a:r>
            <a:r>
              <a:rPr lang="ru-RU" dirty="0" err="1">
                <a:latin typeface="NewtonC"/>
              </a:rPr>
              <a:t>лизосомных</a:t>
            </a:r>
            <a:r>
              <a:rPr lang="ru-RU" dirty="0">
                <a:latin typeface="NewtonC"/>
              </a:rPr>
              <a:t> мембран и поступлении в </a:t>
            </a:r>
            <a:r>
              <a:rPr lang="ru-RU" dirty="0" smtClean="0">
                <a:latin typeface="NewtonC"/>
              </a:rPr>
              <a:t>цитоплазму</a:t>
            </a:r>
            <a:r>
              <a:rPr lang="en-US" dirty="0" smtClean="0">
                <a:latin typeface="NewtonC"/>
              </a:rPr>
              <a:t> </a:t>
            </a:r>
            <a:r>
              <a:rPr lang="ru-RU" b="1" dirty="0" smtClean="0">
                <a:latin typeface="NewtonC"/>
              </a:rPr>
              <a:t>гидролаз</a:t>
            </a:r>
            <a:r>
              <a:rPr lang="ru-RU" dirty="0">
                <a:latin typeface="NewtonC"/>
              </a:rPr>
              <a:t>, либо при недостаточности </a:t>
            </a:r>
            <a:r>
              <a:rPr lang="ru-RU" dirty="0" err="1">
                <a:latin typeface="NewtonC"/>
              </a:rPr>
              <a:t>лизосомных</a:t>
            </a:r>
            <a:r>
              <a:rPr lang="ru-RU" dirty="0">
                <a:latin typeface="NewtonC"/>
              </a:rPr>
              <a:t> ферментов (</a:t>
            </a:r>
            <a:r>
              <a:rPr lang="ru-RU" b="1" dirty="0" smtClean="0">
                <a:solidFill>
                  <a:srgbClr val="FF0000"/>
                </a:solidFill>
                <a:latin typeface="NewtonC"/>
              </a:rPr>
              <a:t>ферментопатии</a:t>
            </a:r>
            <a:r>
              <a:rPr lang="ru-RU" dirty="0">
                <a:solidFill>
                  <a:srgbClr val="FF0000"/>
                </a:solidFill>
                <a:latin typeface="NewtonC"/>
              </a:rPr>
              <a:t>), </a:t>
            </a:r>
            <a:r>
              <a:rPr lang="ru-RU" dirty="0">
                <a:latin typeface="NewtonC"/>
              </a:rPr>
              <a:t>ведущей к накоплению в клетке ряда исходных или </a:t>
            </a:r>
            <a:r>
              <a:rPr lang="ru-RU" dirty="0" smtClean="0">
                <a:latin typeface="NewtonC"/>
              </a:rPr>
              <a:t>промежуточных</a:t>
            </a:r>
            <a:r>
              <a:rPr lang="en-US" dirty="0" smtClean="0">
                <a:latin typeface="NewtonC"/>
              </a:rPr>
              <a:t> </a:t>
            </a:r>
            <a:r>
              <a:rPr lang="ru-RU" dirty="0" smtClean="0">
                <a:latin typeface="NewtonC"/>
              </a:rPr>
              <a:t>продуктов </a:t>
            </a:r>
            <a:r>
              <a:rPr lang="ru-RU" dirty="0">
                <a:latin typeface="NewtonC"/>
              </a:rPr>
              <a:t>обмена.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583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8721" y="334978"/>
            <a:ext cx="75415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PragmaticaC-Bold"/>
              </a:rPr>
              <a:t>Дестабилизация мембран лизосом и патология клетки</a:t>
            </a:r>
          </a:p>
          <a:p>
            <a:r>
              <a:rPr lang="ru-RU" dirty="0">
                <a:latin typeface="NewtonC"/>
              </a:rPr>
              <a:t>К дестабилизации (</a:t>
            </a:r>
            <a:r>
              <a:rPr lang="ru-RU" b="1" dirty="0" err="1">
                <a:latin typeface="NewtonC"/>
              </a:rPr>
              <a:t>лабилизации</a:t>
            </a:r>
            <a:r>
              <a:rPr lang="ru-RU" dirty="0">
                <a:latin typeface="NewtonC"/>
              </a:rPr>
              <a:t>) мембран лизосом приводят </a:t>
            </a:r>
            <a:r>
              <a:rPr lang="ru-RU" dirty="0" smtClean="0">
                <a:latin typeface="NewtonC"/>
              </a:rPr>
              <a:t>различные </a:t>
            </a:r>
            <a:r>
              <a:rPr lang="ru-RU" dirty="0">
                <a:latin typeface="NewtonC"/>
              </a:rPr>
              <a:t>вещества и агенты. </a:t>
            </a:r>
            <a:endParaRPr lang="ru-RU" dirty="0" smtClean="0">
              <a:latin typeface="NewtonC"/>
            </a:endParaRPr>
          </a:p>
          <a:p>
            <a:r>
              <a:rPr lang="ru-RU" b="1" dirty="0" err="1" smtClean="0">
                <a:solidFill>
                  <a:srgbClr val="FF0000"/>
                </a:solidFill>
                <a:latin typeface="NewtonC"/>
              </a:rPr>
              <a:t>Лабилизаторы</a:t>
            </a:r>
            <a:r>
              <a:rPr lang="ru-RU" dirty="0" smtClean="0">
                <a:solidFill>
                  <a:srgbClr val="FF0000"/>
                </a:solidFill>
                <a:latin typeface="NewtonC"/>
              </a:rPr>
              <a:t> </a:t>
            </a:r>
            <a:r>
              <a:rPr lang="ru-RU" dirty="0">
                <a:latin typeface="NewtonC"/>
              </a:rPr>
              <a:t>мембран лизосом — </a:t>
            </a:r>
            <a:r>
              <a:rPr lang="ru-RU" dirty="0" err="1" smtClean="0">
                <a:latin typeface="NewtonC"/>
              </a:rPr>
              <a:t>провоспалительные</a:t>
            </a:r>
            <a:r>
              <a:rPr lang="ru-RU" dirty="0" smtClean="0">
                <a:latin typeface="NewtonC"/>
              </a:rPr>
              <a:t> </a:t>
            </a:r>
            <a:r>
              <a:rPr lang="ru-RU" dirty="0">
                <a:latin typeface="NewtonC"/>
              </a:rPr>
              <a:t>медиаторы воспаления (</a:t>
            </a:r>
            <a:r>
              <a:rPr lang="ru-RU" dirty="0" err="1">
                <a:solidFill>
                  <a:srgbClr val="FF0000"/>
                </a:solidFill>
                <a:latin typeface="NewtonC"/>
              </a:rPr>
              <a:t>интерлейкины</a:t>
            </a:r>
            <a:r>
              <a:rPr lang="ru-RU" dirty="0">
                <a:solidFill>
                  <a:srgbClr val="FF0000"/>
                </a:solidFill>
                <a:latin typeface="NewtonC"/>
              </a:rPr>
              <a:t> и другие цитокины</a:t>
            </a:r>
            <a:r>
              <a:rPr lang="ru-RU" dirty="0">
                <a:latin typeface="NewtonC"/>
              </a:rPr>
              <a:t>), </a:t>
            </a:r>
            <a:r>
              <a:rPr lang="ru-RU" u="sng" dirty="0" smtClean="0">
                <a:latin typeface="NewtonC"/>
              </a:rPr>
              <a:t>витамины</a:t>
            </a:r>
            <a:r>
              <a:rPr lang="en-US" u="sng" dirty="0" smtClean="0">
                <a:latin typeface="NewtonC"/>
              </a:rPr>
              <a:t> </a:t>
            </a:r>
            <a:r>
              <a:rPr lang="ru-RU" u="sng" dirty="0" smtClean="0">
                <a:latin typeface="NewtonC"/>
              </a:rPr>
              <a:t>A</a:t>
            </a:r>
            <a:r>
              <a:rPr lang="ru-RU" u="sng" dirty="0">
                <a:latin typeface="NewtonC"/>
              </a:rPr>
              <a:t>, D, К и др., голодание и белковая недостаточность, изменения </a:t>
            </a:r>
            <a:r>
              <a:rPr lang="ru-RU" u="sng" dirty="0" smtClean="0">
                <a:latin typeface="NewtonC"/>
              </a:rPr>
              <a:t>гормонального </a:t>
            </a:r>
            <a:r>
              <a:rPr lang="ru-RU" u="sng" dirty="0">
                <a:latin typeface="NewtonC"/>
              </a:rPr>
              <a:t>статуса, шок, травмы, обширные операции, некоторые </a:t>
            </a:r>
            <a:r>
              <a:rPr lang="ru-RU" u="sng" dirty="0" err="1" smtClean="0">
                <a:latin typeface="NewtonC"/>
              </a:rPr>
              <a:t>микотоксины,канцерогенные</a:t>
            </a:r>
            <a:r>
              <a:rPr lang="ru-RU" u="sng" dirty="0" smtClean="0">
                <a:latin typeface="NewtonC"/>
              </a:rPr>
              <a:t> </a:t>
            </a:r>
            <a:r>
              <a:rPr lang="ru-RU" u="sng" dirty="0">
                <a:latin typeface="NewtonC"/>
              </a:rPr>
              <a:t>вещества, </a:t>
            </a:r>
            <a:r>
              <a:rPr lang="ru-RU" u="sng" dirty="0" err="1">
                <a:latin typeface="NewtonC"/>
              </a:rPr>
              <a:t>фосфолипазы</a:t>
            </a:r>
            <a:r>
              <a:rPr lang="ru-RU" u="sng" dirty="0">
                <a:latin typeface="NewtonC"/>
              </a:rPr>
              <a:t>, активаторы и продукты перекисно-</a:t>
            </a:r>
          </a:p>
          <a:p>
            <a:r>
              <a:rPr lang="ru-RU" u="sng" dirty="0" err="1">
                <a:latin typeface="NewtonC"/>
              </a:rPr>
              <a:t>го</a:t>
            </a:r>
            <a:r>
              <a:rPr lang="ru-RU" u="sng" dirty="0">
                <a:latin typeface="NewtonC"/>
              </a:rPr>
              <a:t> окисления липидов, двуокись кремния. </a:t>
            </a:r>
            <a:endParaRPr lang="ru-RU" u="sng" dirty="0" smtClean="0">
              <a:latin typeface="NewtonC"/>
            </a:endParaRPr>
          </a:p>
          <a:p>
            <a:r>
              <a:rPr lang="ru-RU" dirty="0" err="1" smtClean="0">
                <a:latin typeface="NewtonC"/>
              </a:rPr>
              <a:t>Лабилизирует</a:t>
            </a:r>
            <a:r>
              <a:rPr lang="ru-RU" dirty="0" smtClean="0">
                <a:latin typeface="NewtonC"/>
              </a:rPr>
              <a:t> </a:t>
            </a:r>
            <a:r>
              <a:rPr lang="ru-RU" dirty="0">
                <a:latin typeface="NewtonC"/>
              </a:rPr>
              <a:t>мембраны </a:t>
            </a:r>
            <a:r>
              <a:rPr lang="ru-RU" dirty="0" smtClean="0">
                <a:latin typeface="NewtonC"/>
              </a:rPr>
              <a:t>лизосом</a:t>
            </a:r>
            <a:r>
              <a:rPr lang="en-US" dirty="0" smtClean="0">
                <a:latin typeface="NewtonC"/>
              </a:rPr>
              <a:t> </a:t>
            </a:r>
            <a:r>
              <a:rPr lang="ru-RU" dirty="0" smtClean="0">
                <a:latin typeface="NewtonC"/>
              </a:rPr>
              <a:t>изменение </a:t>
            </a:r>
            <a:r>
              <a:rPr lang="ru-RU" dirty="0">
                <a:latin typeface="NewtonC"/>
              </a:rPr>
              <a:t>рН цитоплазмы в кислую сторону, что происходит при </a:t>
            </a:r>
            <a:r>
              <a:rPr lang="ru-RU" dirty="0" smtClean="0">
                <a:latin typeface="NewtonC"/>
              </a:rPr>
              <a:t>гипоксии,</a:t>
            </a:r>
            <a:r>
              <a:rPr lang="en-US" dirty="0" smtClean="0">
                <a:latin typeface="NewtonC"/>
              </a:rPr>
              <a:t> </a:t>
            </a:r>
            <a:r>
              <a:rPr lang="ru-RU" dirty="0" smtClean="0">
                <a:latin typeface="NewtonC"/>
              </a:rPr>
              <a:t>нарушении </a:t>
            </a:r>
            <a:r>
              <a:rPr lang="ru-RU" dirty="0">
                <a:latin typeface="NewtonC"/>
              </a:rPr>
              <a:t>кислотно-основного состояния. </a:t>
            </a:r>
            <a:endParaRPr lang="ru-RU" dirty="0" smtClean="0">
              <a:latin typeface="NewtonC"/>
            </a:endParaRPr>
          </a:p>
          <a:p>
            <a:r>
              <a:rPr lang="ru-RU" dirty="0" smtClean="0">
                <a:latin typeface="NewtonC"/>
              </a:rPr>
              <a:t>Антагонисты </a:t>
            </a:r>
            <a:r>
              <a:rPr lang="ru-RU" dirty="0" err="1">
                <a:latin typeface="NewtonC"/>
              </a:rPr>
              <a:t>лабилизаторов</a:t>
            </a:r>
            <a:r>
              <a:rPr lang="ru-RU" dirty="0">
                <a:latin typeface="NewtonC"/>
              </a:rPr>
              <a:t> </a:t>
            </a:r>
            <a:r>
              <a:rPr lang="ru-RU" dirty="0" smtClean="0">
                <a:latin typeface="NewtonC"/>
              </a:rPr>
              <a:t>мембран </a:t>
            </a:r>
            <a:r>
              <a:rPr lang="ru-RU" dirty="0">
                <a:latin typeface="NewtonC"/>
              </a:rPr>
              <a:t>лизосом — </a:t>
            </a:r>
            <a:r>
              <a:rPr lang="ru-RU" dirty="0">
                <a:solidFill>
                  <a:srgbClr val="FF0000"/>
                </a:solidFill>
                <a:latin typeface="NewtonC"/>
              </a:rPr>
              <a:t>их стабилизаторы</a:t>
            </a:r>
            <a:r>
              <a:rPr lang="ru-RU" dirty="0">
                <a:latin typeface="NewtonC"/>
              </a:rPr>
              <a:t>, например </a:t>
            </a:r>
            <a:r>
              <a:rPr lang="ru-RU" dirty="0" err="1">
                <a:solidFill>
                  <a:srgbClr val="FF0000"/>
                </a:solidFill>
                <a:latin typeface="NewtonC"/>
              </a:rPr>
              <a:t>антимедиаторы</a:t>
            </a:r>
            <a:r>
              <a:rPr lang="ru-RU" dirty="0">
                <a:solidFill>
                  <a:srgbClr val="FF0000"/>
                </a:solidFill>
                <a:latin typeface="NewtonC"/>
              </a:rPr>
              <a:t> воспаления</a:t>
            </a:r>
            <a:r>
              <a:rPr lang="ru-RU" dirty="0">
                <a:latin typeface="NewtonC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55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5224" y="325926"/>
            <a:ext cx="784030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История открытия </a:t>
            </a:r>
            <a:r>
              <a:rPr lang="ru-RU" b="1" dirty="0" err="1" smtClean="0">
                <a:solidFill>
                  <a:srgbClr val="FF0000"/>
                </a:solidFill>
              </a:rPr>
              <a:t>лизосомных</a:t>
            </a:r>
            <a:r>
              <a:rPr lang="ru-RU" b="1" dirty="0" smtClean="0">
                <a:solidFill>
                  <a:srgbClr val="FF0000"/>
                </a:solidFill>
              </a:rPr>
              <a:t> болезней накопления</a:t>
            </a:r>
          </a:p>
          <a:p>
            <a:r>
              <a:rPr lang="ru-RU" dirty="0" smtClean="0"/>
              <a:t>- Клиническая </a:t>
            </a:r>
            <a:r>
              <a:rPr lang="ru-RU" dirty="0"/>
              <a:t>картина первого наследственного заболевания из группы </a:t>
            </a:r>
            <a:r>
              <a:rPr lang="ru-RU" dirty="0" err="1"/>
              <a:t>лизосомных</a:t>
            </a:r>
            <a:r>
              <a:rPr lang="ru-RU" dirty="0"/>
              <a:t> болезней накопления (</a:t>
            </a:r>
            <a:r>
              <a:rPr lang="ru-RU" dirty="0">
                <a:solidFill>
                  <a:srgbClr val="FF0000"/>
                </a:solidFill>
                <a:hlinkClick r:id="rId2" tooltip="Болезнь Тея — Сакса"/>
              </a:rPr>
              <a:t>болезнь Тея — Сакса</a:t>
            </a:r>
            <a:r>
              <a:rPr lang="ru-RU" dirty="0"/>
              <a:t>) была описана в 1881 </a:t>
            </a:r>
            <a:r>
              <a:rPr lang="ru-RU" dirty="0" smtClean="0"/>
              <a:t>году. </a:t>
            </a:r>
            <a:endParaRPr lang="ru-RU" dirty="0"/>
          </a:p>
          <a:p>
            <a:r>
              <a:rPr lang="ru-RU" dirty="0" smtClean="0"/>
              <a:t>- Затем</a:t>
            </a:r>
            <a:r>
              <a:rPr lang="ru-RU" dirty="0"/>
              <a:t>, в 1882 </a:t>
            </a:r>
            <a:r>
              <a:rPr lang="ru-RU" dirty="0" smtClean="0"/>
              <a:t>году </a:t>
            </a:r>
            <a:r>
              <a:rPr lang="ru-RU" dirty="0"/>
              <a:t>описано </a:t>
            </a:r>
            <a:r>
              <a:rPr lang="ru-RU" dirty="0">
                <a:hlinkClick r:id="rId3" tooltip="Болезнь Гоше"/>
              </a:rPr>
              <a:t>заболевание</a:t>
            </a:r>
            <a:r>
              <a:rPr lang="ru-RU" dirty="0"/>
              <a:t>, названное в честь впервые описавшего его французского врача Филиппа Гоше. </a:t>
            </a:r>
          </a:p>
          <a:p>
            <a:r>
              <a:rPr lang="ru-RU" dirty="0" smtClean="0"/>
              <a:t>- В </a:t>
            </a:r>
            <a:r>
              <a:rPr lang="ru-RU" dirty="0"/>
              <a:t>1932 году голландский врач </a:t>
            </a:r>
            <a:r>
              <a:rPr lang="ru-RU" dirty="0">
                <a:hlinkClick r:id="rId4" tooltip="Помпе, Иоанн Кассианус"/>
              </a:rPr>
              <a:t>Иоанн Помпе</a:t>
            </a:r>
            <a:r>
              <a:rPr lang="ru-RU" dirty="0"/>
              <a:t> описал </a:t>
            </a:r>
            <a:r>
              <a:rPr lang="ru-RU" dirty="0" err="1">
                <a:hlinkClick r:id="rId5" tooltip="Гликогеноз"/>
              </a:rPr>
              <a:t>гликогеноз</a:t>
            </a:r>
            <a:r>
              <a:rPr lang="ru-RU" dirty="0"/>
              <a:t> второго типа, впоследствии названный по его имени </a:t>
            </a:r>
            <a:r>
              <a:rPr lang="ru-RU" dirty="0">
                <a:hlinkClick r:id="rId6" tooltip="Болезнь Помпе"/>
              </a:rPr>
              <a:t>болезнью </a:t>
            </a:r>
            <a:r>
              <a:rPr lang="ru-RU" dirty="0" smtClean="0">
                <a:hlinkClick r:id="rId6" tooltip="Болезнь Помпе"/>
              </a:rPr>
              <a:t>Помпе</a:t>
            </a:r>
            <a:r>
              <a:rPr lang="ru-RU" dirty="0" smtClean="0"/>
              <a:t>. </a:t>
            </a:r>
            <a:endParaRPr lang="ru-RU" dirty="0"/>
          </a:p>
          <a:p>
            <a:r>
              <a:rPr lang="ru-RU" dirty="0" smtClean="0"/>
              <a:t>- В </a:t>
            </a:r>
            <a:r>
              <a:rPr lang="ru-RU" dirty="0"/>
              <a:t>конце 1950-х — начале 1960-х годов бельгийский биохимик </a:t>
            </a:r>
            <a:r>
              <a:rPr lang="ru-RU" dirty="0" err="1">
                <a:solidFill>
                  <a:srgbClr val="FF0000"/>
                </a:solidFill>
                <a:hlinkClick r:id="rId7" tooltip="Дюв, Кристиан де"/>
              </a:rPr>
              <a:t>Кристиан</a:t>
            </a:r>
            <a:r>
              <a:rPr lang="ru-RU" dirty="0">
                <a:solidFill>
                  <a:srgbClr val="FF0000"/>
                </a:solidFill>
                <a:hlinkClick r:id="rId7" tooltip="Дюв, Кристиан де"/>
              </a:rPr>
              <a:t> де </a:t>
            </a:r>
            <a:r>
              <a:rPr lang="ru-RU" dirty="0" err="1">
                <a:solidFill>
                  <a:srgbClr val="FF0000"/>
                </a:solidFill>
                <a:hlinkClick r:id="rId7" tooltip="Дюв, Кристиан де"/>
              </a:rPr>
              <a:t>Дюв</a:t>
            </a:r>
            <a:r>
              <a:rPr lang="ru-RU" dirty="0"/>
              <a:t> с соавторами, используя методику фракционирования клеток, открыл </a:t>
            </a:r>
            <a:r>
              <a:rPr lang="ru-RU" dirty="0">
                <a:hlinkClick r:id="rId8" tooltip="Лизосомы"/>
              </a:rPr>
              <a:t>лизосомы</a:t>
            </a:r>
            <a:r>
              <a:rPr lang="ru-RU" dirty="0"/>
              <a:t> в качестве </a:t>
            </a:r>
            <a:r>
              <a:rPr lang="ru-RU" dirty="0">
                <a:hlinkClick r:id="rId9" tooltip="Органоиды"/>
              </a:rPr>
              <a:t>клеточных </a:t>
            </a:r>
            <a:r>
              <a:rPr lang="ru-RU" dirty="0" smtClean="0">
                <a:hlinkClick r:id="rId9" tooltip="Органоиды"/>
              </a:rPr>
              <a:t>органелл</a:t>
            </a:r>
            <a:r>
              <a:rPr lang="ru-RU" dirty="0" smtClean="0"/>
              <a:t>, </a:t>
            </a:r>
            <a:r>
              <a:rPr lang="ru-RU" dirty="0"/>
              <a:t>ответственных за расщепление и утилизацию макромолекул. Данное научное открытие дало возможность вскоре выявить патофизиологическую основу </a:t>
            </a:r>
            <a:r>
              <a:rPr lang="ru-RU" dirty="0" err="1"/>
              <a:t>лизосомных</a:t>
            </a:r>
            <a:r>
              <a:rPr lang="ru-RU" dirty="0"/>
              <a:t> болезней </a:t>
            </a:r>
            <a:r>
              <a:rPr lang="ru-RU" dirty="0" smtClean="0"/>
              <a:t>накопления. </a:t>
            </a:r>
            <a:endParaRPr lang="ru-RU" dirty="0"/>
          </a:p>
          <a:p>
            <a:r>
              <a:rPr lang="ru-RU" dirty="0" smtClean="0">
                <a:hlinkClick r:id="rId6" tooltip="Болезнь Помпе"/>
              </a:rPr>
              <a:t>- Болезнь </a:t>
            </a:r>
            <a:r>
              <a:rPr lang="ru-RU" dirty="0">
                <a:hlinkClick r:id="rId6" tooltip="Болезнь Помпе"/>
              </a:rPr>
              <a:t>Помпе</a:t>
            </a:r>
            <a:r>
              <a:rPr lang="ru-RU" dirty="0"/>
              <a:t> стала первым </a:t>
            </a:r>
            <a:r>
              <a:rPr lang="ru-RU" dirty="0">
                <a:hlinkClick r:id="rId10" tooltip="Наследственные заболевания"/>
              </a:rPr>
              <a:t>наследственным заболеванием</a:t>
            </a:r>
            <a:r>
              <a:rPr lang="ru-RU" dirty="0"/>
              <a:t>, идентифицированным как </a:t>
            </a:r>
            <a:r>
              <a:rPr lang="ru-RU" dirty="0" err="1"/>
              <a:t>лизосомная</a:t>
            </a:r>
            <a:r>
              <a:rPr lang="ru-RU" dirty="0"/>
              <a:t> болезнь накопления. В 1963 году бельгийский физиолог и биохимик </a:t>
            </a:r>
            <a:r>
              <a:rPr lang="ru-RU" dirty="0">
                <a:hlinkClick r:id="rId11" tooltip="Хэрс, Генри"/>
              </a:rPr>
              <a:t>Генри </a:t>
            </a:r>
            <a:r>
              <a:rPr lang="ru-RU" dirty="0" err="1">
                <a:hlinkClick r:id="rId11" tooltip="Хэрс, Генри"/>
              </a:rPr>
              <a:t>Хэрс</a:t>
            </a:r>
            <a:r>
              <a:rPr lang="ru-RU" dirty="0"/>
              <a:t> (</a:t>
            </a:r>
            <a:r>
              <a:rPr lang="ru-RU" dirty="0">
                <a:hlinkClick r:id="rId12" tooltip="Английский язык"/>
              </a:rPr>
              <a:t>англ.</a:t>
            </a:r>
            <a:r>
              <a:rPr lang="ru-RU" dirty="0"/>
              <a:t> </a:t>
            </a:r>
            <a:r>
              <a:rPr lang="ru-RU" i="1" dirty="0" err="1"/>
              <a:t>Henri</a:t>
            </a:r>
            <a:r>
              <a:rPr lang="ru-RU" i="1" dirty="0"/>
              <a:t> G. </a:t>
            </a:r>
            <a:r>
              <a:rPr lang="ru-RU" i="1" dirty="0" err="1"/>
              <a:t>Hers</a:t>
            </a:r>
            <a:r>
              <a:rPr lang="ru-RU" dirty="0"/>
              <a:t>) опубликовал работу, в которой связал причину развития данного </a:t>
            </a:r>
            <a:r>
              <a:rPr lang="ru-RU" dirty="0" err="1">
                <a:hlinkClick r:id="rId13" tooltip="Симптомокомплекс"/>
              </a:rPr>
              <a:t>симптомокомплекса</a:t>
            </a:r>
            <a:r>
              <a:rPr lang="ru-RU" dirty="0"/>
              <a:t> с </a:t>
            </a:r>
            <a:r>
              <a:rPr lang="ru-RU" dirty="0">
                <a:hlinkClick r:id="rId14" tooltip="Дефицит"/>
              </a:rPr>
              <a:t>дефицитом</a:t>
            </a:r>
            <a:r>
              <a:rPr lang="ru-RU" dirty="0"/>
              <a:t> </a:t>
            </a:r>
            <a:r>
              <a:rPr lang="ru-RU" dirty="0">
                <a:hlinkClick r:id="rId15" tooltip="Альфа-глюкозидаза"/>
              </a:rPr>
              <a:t>α-</a:t>
            </a:r>
            <a:r>
              <a:rPr lang="ru-RU" dirty="0" err="1">
                <a:hlinkClick r:id="rId15" tooltip="Альфа-глюкозидаза"/>
              </a:rPr>
              <a:t>глюкозидазы</a:t>
            </a:r>
            <a:r>
              <a:rPr lang="ru-RU" dirty="0"/>
              <a:t> и высказал предположение о связи других генетических заболеваний, в том числе </a:t>
            </a:r>
            <a:r>
              <a:rPr lang="ru-RU" dirty="0" err="1">
                <a:hlinkClick r:id="rId16" tooltip="Мукополисахаридоз"/>
              </a:rPr>
              <a:t>мукополисахаридозов</a:t>
            </a:r>
            <a:r>
              <a:rPr lang="ru-RU" dirty="0"/>
              <a:t>, с недостаточностью того или иного </a:t>
            </a:r>
            <a:r>
              <a:rPr lang="ru-RU" dirty="0" smtClean="0">
                <a:hlinkClick r:id="rId17" tooltip="Фермент"/>
              </a:rPr>
              <a:t>фермента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87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6073" y="554181"/>
            <a:ext cx="706581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</a:t>
            </a:r>
            <a:r>
              <a:rPr lang="ru-RU" b="1" dirty="0" err="1" smtClean="0"/>
              <a:t>Лизосо́мные</a:t>
            </a:r>
            <a:r>
              <a:rPr lang="ru-RU" b="1" dirty="0" smtClean="0"/>
              <a:t> </a:t>
            </a:r>
            <a:r>
              <a:rPr lang="ru-RU" b="1" dirty="0" err="1"/>
              <a:t>боле́зни</a:t>
            </a:r>
            <a:r>
              <a:rPr lang="ru-RU" b="1" dirty="0"/>
              <a:t> </a:t>
            </a:r>
            <a:r>
              <a:rPr lang="ru-RU" b="1" dirty="0" err="1"/>
              <a:t>накопле́ния</a:t>
            </a:r>
            <a:r>
              <a:rPr lang="ru-RU" dirty="0"/>
              <a:t> (</a:t>
            </a:r>
            <a:r>
              <a:rPr lang="ru-RU" dirty="0">
                <a:hlinkClick r:id="rId2" tooltip="Английский язык"/>
              </a:rPr>
              <a:t>англ.</a:t>
            </a:r>
            <a:r>
              <a:rPr lang="ru-RU" dirty="0"/>
              <a:t> </a:t>
            </a:r>
            <a:r>
              <a:rPr lang="ru-RU" i="1" dirty="0" err="1"/>
              <a:t>Lysosomal</a:t>
            </a:r>
            <a:r>
              <a:rPr lang="ru-RU" i="1" dirty="0"/>
              <a:t> </a:t>
            </a:r>
            <a:r>
              <a:rPr lang="ru-RU" i="1" dirty="0" err="1"/>
              <a:t>Storage</a:t>
            </a:r>
            <a:r>
              <a:rPr lang="ru-RU" i="1" dirty="0"/>
              <a:t> </a:t>
            </a:r>
            <a:r>
              <a:rPr lang="ru-RU" i="1" dirty="0" err="1"/>
              <a:t>Diseases</a:t>
            </a:r>
            <a:r>
              <a:rPr lang="ru-RU" dirty="0"/>
              <a:t>) — общее название группы весьма </a:t>
            </a:r>
            <a:r>
              <a:rPr lang="ru-RU" dirty="0">
                <a:hlinkClick r:id="rId3" tooltip="Редкие заболевания"/>
              </a:rPr>
              <a:t>редких</a:t>
            </a:r>
            <a:r>
              <a:rPr lang="ru-RU" dirty="0"/>
              <a:t> </a:t>
            </a:r>
            <a:r>
              <a:rPr lang="ru-RU" dirty="0">
                <a:hlinkClick r:id="rId4" tooltip="Наследственные заболевания"/>
              </a:rPr>
              <a:t>наследственных заболеваний</a:t>
            </a:r>
            <a:r>
              <a:rPr lang="ru-RU" dirty="0"/>
              <a:t>, вызванных нарушением функции внутриклеточных органелл </a:t>
            </a:r>
            <a:r>
              <a:rPr lang="ru-RU" i="1" dirty="0">
                <a:hlinkClick r:id="rId5" tooltip="Лизосома"/>
              </a:rPr>
              <a:t>лизосом</a:t>
            </a:r>
            <a:r>
              <a:rPr lang="ru-RU" dirty="0"/>
              <a:t>. Эти </a:t>
            </a:r>
            <a:r>
              <a:rPr lang="ru-RU" dirty="0" err="1"/>
              <a:t>одномембранные</a:t>
            </a:r>
            <a:r>
              <a:rPr lang="ru-RU" dirty="0"/>
              <a:t> </a:t>
            </a:r>
            <a:r>
              <a:rPr lang="ru-RU" dirty="0">
                <a:hlinkClick r:id="rId6" tooltip="Органоиды"/>
              </a:rPr>
              <a:t>органоиды</a:t>
            </a:r>
            <a:r>
              <a:rPr lang="ru-RU" dirty="0"/>
              <a:t> являются частью </a:t>
            </a:r>
            <a:r>
              <a:rPr lang="ru-RU" dirty="0" err="1" smtClean="0"/>
              <a:t>вакуолярной</a:t>
            </a:r>
            <a:r>
              <a:rPr lang="ru-RU" dirty="0" smtClean="0"/>
              <a:t> системы </a:t>
            </a:r>
            <a:r>
              <a:rPr lang="ru-RU" dirty="0">
                <a:hlinkClick r:id="rId7" tooltip="Клетка"/>
              </a:rPr>
              <a:t>клетки</a:t>
            </a:r>
            <a:r>
              <a:rPr lang="ru-RU" dirty="0"/>
              <a:t> и специализируются на внутриклеточном расщеплении веществ: </a:t>
            </a:r>
            <a:r>
              <a:rPr lang="ru-RU" dirty="0">
                <a:hlinkClick r:id="rId8" tooltip="Гликоген"/>
              </a:rPr>
              <a:t>гликогена</a:t>
            </a:r>
            <a:r>
              <a:rPr lang="ru-RU" dirty="0"/>
              <a:t>, </a:t>
            </a:r>
            <a:r>
              <a:rPr lang="ru-RU" dirty="0" err="1">
                <a:hlinkClick r:id="rId9" tooltip="Гликозаминогликан"/>
              </a:rPr>
              <a:t>гликозаминогликанов</a:t>
            </a:r>
            <a:r>
              <a:rPr lang="ru-RU" dirty="0"/>
              <a:t>, </a:t>
            </a:r>
            <a:r>
              <a:rPr lang="ru-RU" dirty="0">
                <a:hlinkClick r:id="rId10" tooltip="Гликопротеин"/>
              </a:rPr>
              <a:t>гликопротеинов</a:t>
            </a:r>
            <a:r>
              <a:rPr lang="ru-RU" dirty="0"/>
              <a:t> и других. </a:t>
            </a:r>
            <a:r>
              <a:rPr lang="ru-RU" dirty="0" smtClean="0"/>
              <a:t>    </a:t>
            </a:r>
          </a:p>
          <a:p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dirty="0" err="1" smtClean="0"/>
              <a:t>Лизосомные</a:t>
            </a:r>
            <a:r>
              <a:rPr lang="ru-RU" dirty="0" smtClean="0"/>
              <a:t> </a:t>
            </a:r>
            <a:r>
              <a:rPr lang="ru-RU" dirty="0"/>
              <a:t>болезни накопления вызываются генетически обусловленным </a:t>
            </a:r>
            <a:r>
              <a:rPr lang="ru-RU" dirty="0">
                <a:hlinkClick r:id="rId11" tooltip="Дефицит"/>
              </a:rPr>
              <a:t>дефицитом</a:t>
            </a:r>
            <a:r>
              <a:rPr lang="ru-RU" dirty="0"/>
              <a:t> </a:t>
            </a:r>
            <a:r>
              <a:rPr lang="ru-RU" dirty="0">
                <a:hlinkClick r:id="rId12" tooltip="Ферменты"/>
              </a:rPr>
              <a:t>ферментов</a:t>
            </a:r>
            <a:r>
              <a:rPr lang="ru-RU" dirty="0"/>
              <a:t> лизосом, что приводит к накоплению </a:t>
            </a:r>
            <a:r>
              <a:rPr lang="ru-RU" dirty="0">
                <a:hlinkClick r:id="rId13" tooltip="Макромолекула"/>
              </a:rPr>
              <a:t>макромолекул</a:t>
            </a:r>
            <a:r>
              <a:rPr lang="ru-RU" dirty="0"/>
              <a:t>, являющихся </a:t>
            </a:r>
            <a:r>
              <a:rPr lang="ru-RU" dirty="0">
                <a:hlinkClick r:id="rId14" tooltip="Субстрат (биохимия)"/>
              </a:rPr>
              <a:t>субстратом</a:t>
            </a:r>
            <a:r>
              <a:rPr lang="ru-RU" dirty="0"/>
              <a:t> этих ферментов, в различных органах и тканях </a:t>
            </a:r>
            <a:r>
              <a:rPr lang="ru-RU" dirty="0" smtClean="0"/>
              <a:t>организма. </a:t>
            </a:r>
            <a:endParaRPr lang="ru-RU" dirty="0"/>
          </a:p>
          <a:p>
            <a:r>
              <a:rPr lang="ru-RU" dirty="0" smtClean="0"/>
              <a:t>        Данная </a:t>
            </a:r>
            <a:r>
              <a:rPr lang="ru-RU" dirty="0"/>
              <a:t>группа объединяет </a:t>
            </a:r>
            <a:r>
              <a:rPr lang="ru-RU" dirty="0" err="1">
                <a:hlinkClick r:id="rId15" tooltip="Мукополисахаридоз"/>
              </a:rPr>
              <a:t>мукополисахаридозы</a:t>
            </a:r>
            <a:r>
              <a:rPr lang="ru-RU" dirty="0"/>
              <a:t>, </a:t>
            </a:r>
            <a:r>
              <a:rPr lang="ru-RU" dirty="0" err="1">
                <a:hlinkClick r:id="rId16" tooltip="Муколипидоз"/>
              </a:rPr>
              <a:t>муколипидозы</a:t>
            </a:r>
            <a:r>
              <a:rPr lang="ru-RU" dirty="0"/>
              <a:t>, </a:t>
            </a:r>
            <a:r>
              <a:rPr lang="ru-RU" dirty="0" err="1">
                <a:hlinkClick r:id="rId17" tooltip="Гликогеноз"/>
              </a:rPr>
              <a:t>гликогенозы</a:t>
            </a:r>
            <a:r>
              <a:rPr lang="ru-RU" dirty="0"/>
              <a:t>, болезни накопления липидов, </a:t>
            </a:r>
            <a:r>
              <a:rPr lang="ru-RU" dirty="0">
                <a:hlinkClick r:id="rId18" tooltip="Гликопротеины"/>
              </a:rPr>
              <a:t>гликопротеинов</a:t>
            </a:r>
            <a:r>
              <a:rPr lang="ru-RU" dirty="0"/>
              <a:t> и других макромолекул. </a:t>
            </a:r>
          </a:p>
        </p:txBody>
      </p:sp>
    </p:spTree>
    <p:extLst>
      <p:ext uri="{BB962C8B-B14F-4D97-AF65-F5344CB8AC3E}">
        <p14:creationId xmlns:p14="http://schemas.microsoft.com/office/powerpoint/2010/main" val="235452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0367" y="217285"/>
            <a:ext cx="83382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Боле́знь</a:t>
            </a:r>
            <a:r>
              <a:rPr lang="ru-RU" b="1" dirty="0"/>
              <a:t> Тея — </a:t>
            </a:r>
            <a:r>
              <a:rPr lang="ru-RU" b="1" dirty="0" err="1"/>
              <a:t>Са́кса</a:t>
            </a:r>
            <a:r>
              <a:rPr lang="ru-RU" dirty="0"/>
              <a:t> (</a:t>
            </a:r>
            <a:r>
              <a:rPr lang="ru-RU" i="1" dirty="0"/>
              <a:t>GM</a:t>
            </a:r>
            <a:r>
              <a:rPr lang="ru-RU" i="1" baseline="-25000" dirty="0"/>
              <a:t>2</a:t>
            </a:r>
            <a:r>
              <a:rPr lang="ru-RU" i="1" dirty="0"/>
              <a:t> </a:t>
            </a:r>
            <a:r>
              <a:rPr lang="ru-RU" i="1" dirty="0" err="1"/>
              <a:t>ганглиозидоз</a:t>
            </a:r>
            <a:r>
              <a:rPr lang="ru-RU" i="1" dirty="0"/>
              <a:t>, ранняя детская </a:t>
            </a:r>
            <a:r>
              <a:rPr lang="ru-RU" i="1" dirty="0" err="1"/>
              <a:t>амавротическая</a:t>
            </a:r>
            <a:r>
              <a:rPr lang="ru-RU" i="1" dirty="0"/>
              <a:t> </a:t>
            </a:r>
            <a:r>
              <a:rPr lang="ru-RU" i="1" dirty="0" err="1">
                <a:hlinkClick r:id="rId2" tooltip="Идиотия"/>
              </a:rPr>
              <a:t>идиотия</a:t>
            </a:r>
            <a:r>
              <a:rPr lang="ru-RU" dirty="0"/>
              <a:t>) — </a:t>
            </a:r>
            <a:r>
              <a:rPr lang="ru-RU" dirty="0">
                <a:hlinkClick r:id="rId3" tooltip="Редкие заболевания"/>
              </a:rPr>
              <a:t>редкое</a:t>
            </a:r>
            <a:r>
              <a:rPr lang="ru-RU" dirty="0"/>
              <a:t> наследственное заболевание с </a:t>
            </a:r>
            <a:r>
              <a:rPr lang="ru-RU" dirty="0">
                <a:hlinkClick r:id="rId4" tooltip="Аутосомно-рецессивный тип наследования"/>
              </a:rPr>
              <a:t>аутосомно-рецессивным</a:t>
            </a:r>
            <a:r>
              <a:rPr lang="ru-RU" dirty="0"/>
              <a:t> типом наследования, поражающее </a:t>
            </a:r>
            <a:r>
              <a:rPr lang="ru-RU" dirty="0">
                <a:hlinkClick r:id="rId5" tooltip="Центральная нервная система"/>
              </a:rPr>
              <a:t>центральную нервную систему</a:t>
            </a:r>
            <a:r>
              <a:rPr lang="ru-RU" dirty="0"/>
              <a:t> (</a:t>
            </a:r>
            <a:r>
              <a:rPr lang="ru-RU" dirty="0">
                <a:hlinkClick r:id="rId6" tooltip="Спинной мозг"/>
              </a:rPr>
              <a:t>спинной</a:t>
            </a:r>
            <a:r>
              <a:rPr lang="ru-RU" dirty="0"/>
              <a:t> и </a:t>
            </a:r>
            <a:r>
              <a:rPr lang="ru-RU" dirty="0">
                <a:hlinkClick r:id="rId7" tooltip="Головной мозг"/>
              </a:rPr>
              <a:t>головной мозг</a:t>
            </a:r>
            <a:r>
              <a:rPr lang="ru-RU" dirty="0"/>
              <a:t>, а также </a:t>
            </a:r>
            <a:r>
              <a:rPr lang="ru-RU" dirty="0">
                <a:hlinkClick r:id="rId8" tooltip="Оболочки мозга"/>
              </a:rPr>
              <a:t>менингеальные оболочки</a:t>
            </a:r>
            <a:r>
              <a:rPr lang="ru-RU" dirty="0"/>
              <a:t>). Относится к группе </a:t>
            </a:r>
            <a:r>
              <a:rPr lang="ru-RU" dirty="0" err="1">
                <a:hlinkClick r:id="rId9" tooltip="Лизосомные болезни накопления"/>
              </a:rPr>
              <a:t>лизосомных</a:t>
            </a:r>
            <a:r>
              <a:rPr lang="ru-RU" dirty="0">
                <a:hlinkClick r:id="rId9" tooltip="Лизосомные болезни накопления"/>
              </a:rPr>
              <a:t> болезней накопления</a:t>
            </a:r>
            <a:r>
              <a:rPr lang="ru-RU" dirty="0"/>
              <a:t>. Названо в честь </a:t>
            </a:r>
            <a:r>
              <a:rPr lang="ru-RU" dirty="0">
                <a:hlinkClick r:id="rId10" tooltip="Великобритания"/>
              </a:rPr>
              <a:t>британского</a:t>
            </a:r>
            <a:r>
              <a:rPr lang="ru-RU" dirty="0"/>
              <a:t> </a:t>
            </a:r>
            <a:r>
              <a:rPr lang="ru-RU" dirty="0">
                <a:hlinkClick r:id="rId11" tooltip="Офтальмология"/>
              </a:rPr>
              <a:t>офтальмолога</a:t>
            </a:r>
            <a:r>
              <a:rPr lang="ru-RU" dirty="0"/>
              <a:t> </a:t>
            </a:r>
            <a:r>
              <a:rPr lang="ru-RU" dirty="0">
                <a:hlinkClick r:id="rId12" tooltip="Тей, Уоррен (страница отсутствует)"/>
              </a:rPr>
              <a:t>Уоррена Тея</a:t>
            </a:r>
            <a:r>
              <a:rPr lang="ru-RU" dirty="0"/>
              <a:t> (</a:t>
            </a:r>
            <a:r>
              <a:rPr lang="ru-RU" dirty="0">
                <a:hlinkClick r:id="rId13" tooltip="Английский язык"/>
              </a:rPr>
              <a:t>англ.</a:t>
            </a:r>
            <a:r>
              <a:rPr lang="ru-RU" dirty="0"/>
              <a:t> </a:t>
            </a:r>
            <a:r>
              <a:rPr lang="ru-RU" i="1" dirty="0" err="1"/>
              <a:t>Warren</a:t>
            </a:r>
            <a:r>
              <a:rPr lang="ru-RU" i="1" dirty="0"/>
              <a:t> </a:t>
            </a:r>
            <a:r>
              <a:rPr lang="ru-RU" i="1" dirty="0" err="1"/>
              <a:t>Tay</a:t>
            </a:r>
            <a:r>
              <a:rPr lang="ru-RU" dirty="0"/>
              <a:t>, </a:t>
            </a:r>
            <a:r>
              <a:rPr lang="ru-RU" dirty="0">
                <a:hlinkClick r:id="rId14" tooltip="1843"/>
              </a:rPr>
              <a:t>1843</a:t>
            </a:r>
            <a:r>
              <a:rPr lang="ru-RU" dirty="0"/>
              <a:t>—</a:t>
            </a:r>
            <a:r>
              <a:rPr lang="ru-RU" dirty="0">
                <a:hlinkClick r:id="rId15" tooltip="1928"/>
              </a:rPr>
              <a:t>1928</a:t>
            </a:r>
            <a:r>
              <a:rPr lang="ru-RU" dirty="0"/>
              <a:t>) и </a:t>
            </a:r>
            <a:r>
              <a:rPr lang="ru-RU" dirty="0">
                <a:hlinkClick r:id="rId16" tooltip="США"/>
              </a:rPr>
              <a:t>американского</a:t>
            </a:r>
            <a:r>
              <a:rPr lang="ru-RU" dirty="0"/>
              <a:t> </a:t>
            </a:r>
            <a:r>
              <a:rPr lang="ru-RU" dirty="0">
                <a:hlinkClick r:id="rId17" tooltip="Невролог"/>
              </a:rPr>
              <a:t>невролога</a:t>
            </a:r>
            <a:r>
              <a:rPr lang="ru-RU" dirty="0"/>
              <a:t> </a:t>
            </a:r>
            <a:r>
              <a:rPr lang="ru-RU" dirty="0">
                <a:hlinkClick r:id="rId18" tooltip="Сакс, Бернард (страница отсутствует)"/>
              </a:rPr>
              <a:t>Бернарда Сакса</a:t>
            </a:r>
            <a:r>
              <a:rPr lang="ru-RU" dirty="0"/>
              <a:t> (</a:t>
            </a:r>
            <a:r>
              <a:rPr lang="ru-RU" dirty="0">
                <a:hlinkClick r:id="rId13" tooltip="Английский язык"/>
              </a:rPr>
              <a:t>англ.</a:t>
            </a:r>
            <a:r>
              <a:rPr lang="ru-RU" dirty="0"/>
              <a:t> </a:t>
            </a:r>
            <a:r>
              <a:rPr lang="ru-RU" i="1" dirty="0" err="1"/>
              <a:t>Bernard</a:t>
            </a:r>
            <a:r>
              <a:rPr lang="ru-RU" i="1" dirty="0"/>
              <a:t> </a:t>
            </a:r>
            <a:r>
              <a:rPr lang="ru-RU" i="1" dirty="0" err="1"/>
              <a:t>Sachs</a:t>
            </a:r>
            <a:r>
              <a:rPr lang="ru-RU" dirty="0"/>
              <a:t>, </a:t>
            </a:r>
            <a:r>
              <a:rPr lang="ru-RU" dirty="0">
                <a:hlinkClick r:id="rId19" tooltip="1858"/>
              </a:rPr>
              <a:t>1858</a:t>
            </a:r>
            <a:r>
              <a:rPr lang="ru-RU" dirty="0"/>
              <a:t>—</a:t>
            </a:r>
            <a:r>
              <a:rPr lang="ru-RU" dirty="0">
                <a:hlinkClick r:id="rId20" tooltip="1944"/>
              </a:rPr>
              <a:t>1944</a:t>
            </a:r>
            <a:r>
              <a:rPr lang="ru-RU" dirty="0"/>
              <a:t>), которые впервые описали это заболевание независимо друг от друга в 1881 и 1887 годах, </a:t>
            </a:r>
            <a:r>
              <a:rPr lang="ru-RU" dirty="0" smtClean="0"/>
              <a:t>соответственно.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971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1068</Words>
  <Application>Microsoft Office PowerPoint</Application>
  <PresentationFormat>Экран (4:3)</PresentationFormat>
  <Paragraphs>37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NewtonC</vt:lpstr>
      <vt:lpstr>PragmaticaC-Bold</vt:lpstr>
      <vt:lpstr>SymbolSet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Гликогеноз печени при болезни Помпе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Шалахметова Тамара</dc:creator>
  <cp:lastModifiedBy>User</cp:lastModifiedBy>
  <cp:revision>33</cp:revision>
  <dcterms:created xsi:type="dcterms:W3CDTF">2020-02-27T11:09:17Z</dcterms:created>
  <dcterms:modified xsi:type="dcterms:W3CDTF">2021-03-15T13:31:53Z</dcterms:modified>
</cp:coreProperties>
</file>